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64" r:id="rId3"/>
    <p:sldId id="288" r:id="rId4"/>
    <p:sldId id="286" r:id="rId5"/>
    <p:sldId id="366" r:id="rId6"/>
    <p:sldId id="365" r:id="rId7"/>
    <p:sldId id="290" r:id="rId8"/>
    <p:sldId id="287" r:id="rId9"/>
    <p:sldId id="370" r:id="rId10"/>
    <p:sldId id="295" r:id="rId11"/>
    <p:sldId id="285" r:id="rId12"/>
    <p:sldId id="369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CF0"/>
    <a:srgbClr val="552579"/>
    <a:srgbClr val="70319F"/>
    <a:srgbClr val="8B40C4"/>
    <a:srgbClr val="A366D0"/>
    <a:srgbClr val="B889DB"/>
    <a:srgbClr val="CDACE6"/>
    <a:srgbClr val="FF33CC"/>
    <a:srgbClr val="5F5F5F"/>
    <a:srgbClr val="EE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3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81924-77E7-40B1-81DB-14B4C008DBBE}" type="datetimeFigureOut">
              <a:rPr lang="id-ID" smtClean="0"/>
              <a:pPr/>
              <a:t>02/07/2025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B95C-C2C4-4185-9B47-2F31967FB3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51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23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8771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To determine how CRM and supporting tech will work together for your firm, ask these questions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/>
              <a:t>Are most of company’s apps designed simple to automate existing departmental processes?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/>
              <a:t>Are these apps capable of identifying and targeting best customers, those who are the most profitable?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/>
              <a:t>Are these apps capable of real-time customization of products and services?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/>
              <a:t>Do these apps track when the customer contacts the company, regardless of the contact point?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/>
              <a:t>Are these apps capable of creating a consistent user experience across all contact points the customer chooses?</a:t>
            </a:r>
          </a:p>
          <a:p>
            <a:r>
              <a:rPr lang="en-US" sz="2200" dirty="0"/>
              <a:t>If answers to each is no, seriously consider CRM architecture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91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050" b="1" dirty="0">
                <a:solidFill>
                  <a:schemeClr val="tx1"/>
                </a:solidFill>
                <a:latin typeface="Arial" pitchFamily="34" charset="0"/>
              </a:rPr>
              <a:t>Operational CRM</a:t>
            </a:r>
            <a:endParaRPr lang="id-ID" sz="1050" b="1" dirty="0">
              <a:solidFill>
                <a:schemeClr val="tx1"/>
              </a:solidFill>
              <a:latin typeface="Arial" pitchFamily="34" charset="0"/>
            </a:endParaRPr>
          </a:p>
          <a:p>
            <a:pPr algn="l"/>
            <a:r>
              <a:rPr lang="en-US" sz="1050" dirty="0">
                <a:effectLst/>
                <a:latin typeface="Arial" pitchFamily="34" charset="0"/>
              </a:rPr>
              <a:t>Products, services and operational capabilities that enable the organization to take care of its customers.</a:t>
            </a:r>
          </a:p>
          <a:p>
            <a:pPr algn="l"/>
            <a:r>
              <a:rPr lang="en-US" sz="1050" dirty="0">
                <a:effectLst/>
                <a:latin typeface="Arial" pitchFamily="34" charset="0"/>
              </a:rPr>
              <a:t>Examples: contact centers, data aggregation system, and web sites.</a:t>
            </a:r>
          </a:p>
          <a:p>
            <a:pPr algn="l"/>
            <a:endParaRPr lang="id-ID" sz="1050" dirty="0">
              <a:latin typeface="Arial" charset="0"/>
            </a:endParaRPr>
          </a:p>
          <a:p>
            <a:pPr algn="l"/>
            <a:r>
              <a:rPr lang="en-US" sz="1050" b="1" dirty="0">
                <a:solidFill>
                  <a:schemeClr val="tx1"/>
                </a:solidFill>
                <a:latin typeface="Arial" pitchFamily="34" charset="0"/>
              </a:rPr>
              <a:t>Analytical CRM</a:t>
            </a:r>
            <a:endParaRPr lang="en-US" sz="1050" b="1" dirty="0">
              <a:latin typeface="Arial" charset="0"/>
            </a:endParaRPr>
          </a:p>
          <a:p>
            <a:pPr algn="l"/>
            <a:r>
              <a:rPr lang="en-US" sz="1050" dirty="0">
                <a:effectLst/>
                <a:latin typeface="Arial" pitchFamily="34" charset="0"/>
              </a:rPr>
              <a:t>Strategies and tools that drive customer-centric business decisions.</a:t>
            </a:r>
          </a:p>
          <a:p>
            <a:pPr algn="l"/>
            <a:r>
              <a:rPr lang="en-US" sz="1050" dirty="0">
                <a:effectLst/>
                <a:latin typeface="Arial" pitchFamily="34" charset="0"/>
              </a:rPr>
              <a:t>Examples: business intelligent systems, data mining tools, and customer-tier strategies.</a:t>
            </a:r>
          </a:p>
          <a:p>
            <a:pPr algn="l"/>
            <a:endParaRPr lang="id-ID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877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1" dirty="0">
                <a:solidFill>
                  <a:schemeClr val="tx1"/>
                </a:solidFill>
                <a:latin typeface="Arial" pitchFamily="34" charset="0"/>
              </a:rPr>
              <a:t>Categories of CRM</a:t>
            </a:r>
            <a:endParaRPr lang="id-ID" sz="1100" b="1" dirty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US" sz="1100" dirty="0">
                <a:effectLst/>
                <a:latin typeface="Arial" pitchFamily="34" charset="0"/>
              </a:rPr>
              <a:t>Marketing automation</a:t>
            </a:r>
          </a:p>
          <a:p>
            <a:r>
              <a:rPr lang="en-US" sz="1100" dirty="0">
                <a:effectLst/>
                <a:latin typeface="Arial" pitchFamily="34" charset="0"/>
              </a:rPr>
              <a:t>Sales automation</a:t>
            </a:r>
          </a:p>
          <a:p>
            <a:r>
              <a:rPr lang="en-US" sz="1100" dirty="0">
                <a:effectLst/>
                <a:latin typeface="Arial" pitchFamily="34" charset="0"/>
              </a:rPr>
              <a:t>Service and service fulfillment</a:t>
            </a:r>
          </a:p>
          <a:p>
            <a:r>
              <a:rPr lang="en-US" sz="1100" dirty="0">
                <a:effectLst/>
                <a:latin typeface="Arial" pitchFamily="34" charset="0"/>
              </a:rPr>
              <a:t>Customer self-service</a:t>
            </a:r>
          </a:p>
          <a:p>
            <a:r>
              <a:rPr lang="en-US" sz="1100" dirty="0">
                <a:effectLst/>
                <a:latin typeface="Arial" pitchFamily="34" charset="0"/>
              </a:rPr>
              <a:t>E-commerce</a:t>
            </a:r>
          </a:p>
          <a:p>
            <a:endParaRPr lang="id-ID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AB95C-C2C4-4185-9B47-2F31967FB359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968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7BE8-BD19-4454-9C00-97FE69FE459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046387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6D215-3BBE-40C3-90DC-5E1C401CB6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227445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45D21-FF2A-48CC-93F8-02D9CC3B87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838775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85BB-657F-4728-980C-ABC74281CB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355141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18112-786B-4FA2-82BF-FE58DF9F37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660632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05F9E-298E-403F-9215-F83E13D395D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8453967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9ECD9-D4EF-49E5-8DCA-E9E8E6C848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67775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4B5C-9F10-4745-AA58-3769A05794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080876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22DF-4719-44EA-A247-2D9D2F247A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1542435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32B7F-5747-4129-B3F7-2D0D207F28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303948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96191-2AA6-4BDD-A948-DF890CDD62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67873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B380C2-66C8-41D1-9CE1-007C44AAA0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g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" TargetMode="External"/><Relationship Id="rId2" Type="http://schemas.openxmlformats.org/officeDocument/2006/relationships/hyperlink" Target="https://learn.microsoft.com/en-us/power-bi/create-reports/sample-dataset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43608" y="3568700"/>
            <a:ext cx="70494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3600" dirty="0">
                <a:solidFill>
                  <a:srgbClr val="5F5F5F"/>
                </a:solidFill>
                <a:latin typeface="Tahoma" pitchFamily="34" charset="0"/>
                <a:ea typeface="Dotum" pitchFamily="34" charset="-127"/>
              </a:rPr>
              <a:t>SISTEM INFORMASI ENTERPRISE</a:t>
            </a:r>
            <a:endParaRPr lang="en-US" altLang="zh-CN" sz="3600" dirty="0">
              <a:solidFill>
                <a:srgbClr val="FF6600"/>
              </a:solidFill>
              <a:latin typeface="Tahoma" pitchFamily="34" charset="0"/>
              <a:ea typeface="Dotum" pitchFamily="34" charset="-127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17383" y="2780928"/>
            <a:ext cx="597304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d-ID" altLang="zh-CN" sz="2400" dirty="0">
                <a:solidFill>
                  <a:schemeClr val="bg1"/>
                </a:solidFill>
                <a:latin typeface="Tahoma" pitchFamily="34" charset="0"/>
              </a:rPr>
              <a:t>CUSTOMER RELATIONSHIP MANAGEMENT</a:t>
            </a:r>
          </a:p>
          <a:p>
            <a:pPr algn="ctr"/>
            <a:r>
              <a:rPr lang="id-ID" altLang="zh-CN" sz="2000">
                <a:solidFill>
                  <a:schemeClr val="bg1"/>
                </a:solidFill>
                <a:latin typeface="Tahoma" pitchFamily="34" charset="0"/>
              </a:rPr>
              <a:t>Pertemuan ke-5</a:t>
            </a:r>
            <a:endParaRPr lang="en-US" altLang="zh-CN" sz="2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995738" y="6092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id-ID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403648" y="5085184"/>
            <a:ext cx="64013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altLang="zh-CN" sz="2000" dirty="0">
              <a:latin typeface="Tahoma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200" dirty="0"/>
              <a:t>The New CRM Architecture: Organizing around the Customer</a:t>
            </a:r>
            <a:endParaRPr lang="id-ID" sz="3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/>
              <a:t>RNL - 2014</a:t>
            </a:r>
            <a:endParaRPr lang="en-US" altLang="zh-CN" dirty="0"/>
          </a:p>
        </p:txBody>
      </p:sp>
      <p:grpSp>
        <p:nvGrpSpPr>
          <p:cNvPr id="2" name="Group 1"/>
          <p:cNvGrpSpPr/>
          <p:nvPr/>
        </p:nvGrpSpPr>
        <p:grpSpPr>
          <a:xfrm>
            <a:off x="539552" y="1668463"/>
            <a:ext cx="7935466" cy="4291012"/>
            <a:chOff x="539552" y="1668463"/>
            <a:chExt cx="7935466" cy="4291012"/>
          </a:xfrm>
        </p:grpSpPr>
        <p:sp>
          <p:nvSpPr>
            <p:cNvPr id="5" name="Rectangle 2105"/>
            <p:cNvSpPr>
              <a:spLocks noChangeArrowheads="1"/>
            </p:cNvSpPr>
            <p:nvPr/>
          </p:nvSpPr>
          <p:spPr bwMode="auto">
            <a:xfrm>
              <a:off x="2559993" y="4267200"/>
              <a:ext cx="5667375" cy="765175"/>
            </a:xfrm>
            <a:prstGeom prst="rect">
              <a:avLst/>
            </a:prstGeom>
            <a:solidFill>
              <a:srgbClr val="295CA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" name="Rectangle 2106"/>
            <p:cNvSpPr>
              <a:spLocks noChangeArrowheads="1"/>
            </p:cNvSpPr>
            <p:nvPr/>
          </p:nvSpPr>
          <p:spPr bwMode="auto">
            <a:xfrm>
              <a:off x="2739381" y="5116513"/>
              <a:ext cx="55292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Rectangle 2107"/>
            <p:cNvSpPr>
              <a:spLocks noChangeArrowheads="1"/>
            </p:cNvSpPr>
            <p:nvPr/>
          </p:nvSpPr>
          <p:spPr bwMode="auto">
            <a:xfrm>
              <a:off x="2579043" y="5197475"/>
              <a:ext cx="58959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Rectangle 2108"/>
            <p:cNvSpPr>
              <a:spLocks noChangeArrowheads="1"/>
            </p:cNvSpPr>
            <p:nvPr/>
          </p:nvSpPr>
          <p:spPr bwMode="auto">
            <a:xfrm>
              <a:off x="2588568" y="5410200"/>
              <a:ext cx="56388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2000" i="0">
                  <a:latin typeface="Arial" pitchFamily="34" charset="0"/>
                </a:rPr>
                <a:t>Cross-Functional Processes </a:t>
              </a:r>
              <a:br>
                <a:rPr lang="en-US" sz="2000" i="0">
                  <a:latin typeface="Arial" pitchFamily="34" charset="0"/>
                </a:rPr>
              </a:br>
              <a:r>
                <a:rPr lang="en-US" sz="2000" i="0">
                  <a:latin typeface="Arial" pitchFamily="34" charset="0"/>
                </a:rPr>
                <a:t>Breaking Down Departmental Walls</a:t>
              </a:r>
              <a:endParaRPr lang="en-US" b="0" i="0">
                <a:latin typeface="Arial" pitchFamily="34" charset="0"/>
              </a:endParaRPr>
            </a:p>
          </p:txBody>
        </p:sp>
        <p:grpSp>
          <p:nvGrpSpPr>
            <p:cNvPr id="10" name="Group 2109"/>
            <p:cNvGrpSpPr>
              <a:grpSpLocks/>
            </p:cNvGrpSpPr>
            <p:nvPr/>
          </p:nvGrpSpPr>
          <p:grpSpPr bwMode="auto">
            <a:xfrm>
              <a:off x="2740968" y="1681163"/>
              <a:ext cx="1828800" cy="731837"/>
              <a:chOff x="1667" y="1368"/>
              <a:chExt cx="1058" cy="410"/>
            </a:xfrm>
          </p:grpSpPr>
          <p:sp>
            <p:nvSpPr>
              <p:cNvPr id="11" name="Freeform 2110"/>
              <p:cNvSpPr>
                <a:spLocks/>
              </p:cNvSpPr>
              <p:nvPr/>
            </p:nvSpPr>
            <p:spPr bwMode="auto">
              <a:xfrm>
                <a:off x="1667" y="1368"/>
                <a:ext cx="1058" cy="410"/>
              </a:xfrm>
              <a:custGeom>
                <a:avLst/>
                <a:gdLst>
                  <a:gd name="T0" fmla="*/ 0 w 1058"/>
                  <a:gd name="T1" fmla="*/ 0 h 410"/>
                  <a:gd name="T2" fmla="*/ 196 w 1058"/>
                  <a:gd name="T3" fmla="*/ 205 h 410"/>
                  <a:gd name="T4" fmla="*/ 0 w 1058"/>
                  <a:gd name="T5" fmla="*/ 410 h 410"/>
                  <a:gd name="T6" fmla="*/ 862 w 1058"/>
                  <a:gd name="T7" fmla="*/ 410 h 410"/>
                  <a:gd name="T8" fmla="*/ 1058 w 1058"/>
                  <a:gd name="T9" fmla="*/ 205 h 410"/>
                  <a:gd name="T10" fmla="*/ 862 w 1058"/>
                  <a:gd name="T11" fmla="*/ 0 h 410"/>
                  <a:gd name="T12" fmla="*/ 0 w 1058"/>
                  <a:gd name="T1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8" h="410">
                    <a:moveTo>
                      <a:pt x="0" y="0"/>
                    </a:moveTo>
                    <a:lnTo>
                      <a:pt x="196" y="205"/>
                    </a:lnTo>
                    <a:lnTo>
                      <a:pt x="0" y="410"/>
                    </a:lnTo>
                    <a:lnTo>
                      <a:pt x="862" y="410"/>
                    </a:lnTo>
                    <a:lnTo>
                      <a:pt x="1058" y="205"/>
                    </a:lnTo>
                    <a:lnTo>
                      <a:pt x="86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AE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" name="Freeform 2111"/>
              <p:cNvSpPr>
                <a:spLocks/>
              </p:cNvSpPr>
              <p:nvPr/>
            </p:nvSpPr>
            <p:spPr bwMode="auto">
              <a:xfrm>
                <a:off x="1667" y="1368"/>
                <a:ext cx="1058" cy="410"/>
              </a:xfrm>
              <a:custGeom>
                <a:avLst/>
                <a:gdLst>
                  <a:gd name="T0" fmla="*/ 0 w 1058"/>
                  <a:gd name="T1" fmla="*/ 0 h 410"/>
                  <a:gd name="T2" fmla="*/ 196 w 1058"/>
                  <a:gd name="T3" fmla="*/ 205 h 410"/>
                  <a:gd name="T4" fmla="*/ 0 w 1058"/>
                  <a:gd name="T5" fmla="*/ 410 h 410"/>
                  <a:gd name="T6" fmla="*/ 862 w 1058"/>
                  <a:gd name="T7" fmla="*/ 410 h 410"/>
                  <a:gd name="T8" fmla="*/ 1058 w 1058"/>
                  <a:gd name="T9" fmla="*/ 205 h 410"/>
                  <a:gd name="T10" fmla="*/ 862 w 1058"/>
                  <a:gd name="T11" fmla="*/ 0 h 410"/>
                  <a:gd name="T12" fmla="*/ 0 w 1058"/>
                  <a:gd name="T1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8" h="410">
                    <a:moveTo>
                      <a:pt x="0" y="0"/>
                    </a:moveTo>
                    <a:lnTo>
                      <a:pt x="196" y="205"/>
                    </a:lnTo>
                    <a:lnTo>
                      <a:pt x="0" y="410"/>
                    </a:lnTo>
                    <a:lnTo>
                      <a:pt x="862" y="410"/>
                    </a:lnTo>
                    <a:lnTo>
                      <a:pt x="1058" y="205"/>
                    </a:lnTo>
                    <a:lnTo>
                      <a:pt x="8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9AE38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3" name="Freeform 2112"/>
            <p:cNvSpPr>
              <a:spLocks/>
            </p:cNvSpPr>
            <p:nvPr/>
          </p:nvSpPr>
          <p:spPr bwMode="auto">
            <a:xfrm>
              <a:off x="4582468" y="1668463"/>
              <a:ext cx="1828800" cy="731837"/>
            </a:xfrm>
            <a:custGeom>
              <a:avLst/>
              <a:gdLst>
                <a:gd name="T0" fmla="*/ 0 w 1058"/>
                <a:gd name="T1" fmla="*/ 0 h 411"/>
                <a:gd name="T2" fmla="*/ 195 w 1058"/>
                <a:gd name="T3" fmla="*/ 205 h 411"/>
                <a:gd name="T4" fmla="*/ 0 w 1058"/>
                <a:gd name="T5" fmla="*/ 411 h 411"/>
                <a:gd name="T6" fmla="*/ 861 w 1058"/>
                <a:gd name="T7" fmla="*/ 411 h 411"/>
                <a:gd name="T8" fmla="*/ 1058 w 1058"/>
                <a:gd name="T9" fmla="*/ 205 h 411"/>
                <a:gd name="T10" fmla="*/ 861 w 1058"/>
                <a:gd name="T11" fmla="*/ 0 h 411"/>
                <a:gd name="T12" fmla="*/ 0 w 1058"/>
                <a:gd name="T13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8" h="411">
                  <a:moveTo>
                    <a:pt x="0" y="0"/>
                  </a:moveTo>
                  <a:lnTo>
                    <a:pt x="195" y="205"/>
                  </a:lnTo>
                  <a:lnTo>
                    <a:pt x="0" y="411"/>
                  </a:lnTo>
                  <a:lnTo>
                    <a:pt x="861" y="411"/>
                  </a:lnTo>
                  <a:lnTo>
                    <a:pt x="1058" y="205"/>
                  </a:lnTo>
                  <a:lnTo>
                    <a:pt x="8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AE3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4" name="Group 2113"/>
            <p:cNvGrpSpPr>
              <a:grpSpLocks/>
            </p:cNvGrpSpPr>
            <p:nvPr/>
          </p:nvGrpSpPr>
          <p:grpSpPr bwMode="auto">
            <a:xfrm>
              <a:off x="6443018" y="1681163"/>
              <a:ext cx="1828800" cy="731837"/>
              <a:chOff x="3705" y="1368"/>
              <a:chExt cx="1057" cy="410"/>
            </a:xfrm>
          </p:grpSpPr>
          <p:sp>
            <p:nvSpPr>
              <p:cNvPr id="15" name="Freeform 2114"/>
              <p:cNvSpPr>
                <a:spLocks/>
              </p:cNvSpPr>
              <p:nvPr/>
            </p:nvSpPr>
            <p:spPr bwMode="auto">
              <a:xfrm>
                <a:off x="3705" y="1368"/>
                <a:ext cx="1057" cy="410"/>
              </a:xfrm>
              <a:custGeom>
                <a:avLst/>
                <a:gdLst>
                  <a:gd name="T0" fmla="*/ 0 w 1057"/>
                  <a:gd name="T1" fmla="*/ 0 h 410"/>
                  <a:gd name="T2" fmla="*/ 194 w 1057"/>
                  <a:gd name="T3" fmla="*/ 205 h 410"/>
                  <a:gd name="T4" fmla="*/ 0 w 1057"/>
                  <a:gd name="T5" fmla="*/ 410 h 410"/>
                  <a:gd name="T6" fmla="*/ 860 w 1057"/>
                  <a:gd name="T7" fmla="*/ 410 h 410"/>
                  <a:gd name="T8" fmla="*/ 1057 w 1057"/>
                  <a:gd name="T9" fmla="*/ 205 h 410"/>
                  <a:gd name="T10" fmla="*/ 860 w 1057"/>
                  <a:gd name="T11" fmla="*/ 0 h 410"/>
                  <a:gd name="T12" fmla="*/ 0 w 1057"/>
                  <a:gd name="T1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7" h="410">
                    <a:moveTo>
                      <a:pt x="0" y="0"/>
                    </a:moveTo>
                    <a:lnTo>
                      <a:pt x="194" y="205"/>
                    </a:lnTo>
                    <a:lnTo>
                      <a:pt x="0" y="410"/>
                    </a:lnTo>
                    <a:lnTo>
                      <a:pt x="860" y="410"/>
                    </a:lnTo>
                    <a:lnTo>
                      <a:pt x="1057" y="205"/>
                    </a:lnTo>
                    <a:lnTo>
                      <a:pt x="8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AE3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" name="Freeform 2115"/>
              <p:cNvSpPr>
                <a:spLocks/>
              </p:cNvSpPr>
              <p:nvPr/>
            </p:nvSpPr>
            <p:spPr bwMode="auto">
              <a:xfrm>
                <a:off x="3705" y="1368"/>
                <a:ext cx="1057" cy="410"/>
              </a:xfrm>
              <a:custGeom>
                <a:avLst/>
                <a:gdLst>
                  <a:gd name="T0" fmla="*/ 0 w 1057"/>
                  <a:gd name="T1" fmla="*/ 0 h 410"/>
                  <a:gd name="T2" fmla="*/ 194 w 1057"/>
                  <a:gd name="T3" fmla="*/ 205 h 410"/>
                  <a:gd name="T4" fmla="*/ 0 w 1057"/>
                  <a:gd name="T5" fmla="*/ 410 h 410"/>
                  <a:gd name="T6" fmla="*/ 860 w 1057"/>
                  <a:gd name="T7" fmla="*/ 410 h 410"/>
                  <a:gd name="T8" fmla="*/ 1057 w 1057"/>
                  <a:gd name="T9" fmla="*/ 205 h 410"/>
                  <a:gd name="T10" fmla="*/ 860 w 1057"/>
                  <a:gd name="T11" fmla="*/ 0 h 410"/>
                  <a:gd name="T12" fmla="*/ 0 w 1057"/>
                  <a:gd name="T1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7" h="410">
                    <a:moveTo>
                      <a:pt x="0" y="0"/>
                    </a:moveTo>
                    <a:lnTo>
                      <a:pt x="194" y="205"/>
                    </a:lnTo>
                    <a:lnTo>
                      <a:pt x="0" y="410"/>
                    </a:lnTo>
                    <a:lnTo>
                      <a:pt x="860" y="410"/>
                    </a:lnTo>
                    <a:lnTo>
                      <a:pt x="1057" y="205"/>
                    </a:lnTo>
                    <a:lnTo>
                      <a:pt x="86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9AE38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7" name="Rectangle 2121"/>
            <p:cNvSpPr>
              <a:spLocks noChangeArrowheads="1"/>
            </p:cNvSpPr>
            <p:nvPr/>
          </p:nvSpPr>
          <p:spPr bwMode="auto">
            <a:xfrm>
              <a:off x="539552" y="1905000"/>
              <a:ext cx="900112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 dirty="0">
                  <a:latin typeface="Arial" pitchFamily="34" charset="0"/>
                </a:rPr>
                <a:t>Acquire</a:t>
              </a:r>
              <a:endParaRPr lang="en-US" b="0" i="0" dirty="0">
                <a:latin typeface="Arial" pitchFamily="34" charset="0"/>
              </a:endParaRPr>
            </a:p>
          </p:txBody>
        </p:sp>
        <p:sp>
          <p:nvSpPr>
            <p:cNvPr id="19" name="Rectangle 2132"/>
            <p:cNvSpPr>
              <a:spLocks noChangeArrowheads="1"/>
            </p:cNvSpPr>
            <p:nvPr/>
          </p:nvSpPr>
          <p:spPr bwMode="auto">
            <a:xfrm>
              <a:off x="3734743" y="4375150"/>
              <a:ext cx="3811588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Rectangle 2133"/>
            <p:cNvSpPr>
              <a:spLocks noChangeArrowheads="1"/>
            </p:cNvSpPr>
            <p:nvPr/>
          </p:nvSpPr>
          <p:spPr bwMode="auto">
            <a:xfrm>
              <a:off x="2663181" y="4529138"/>
              <a:ext cx="5599112" cy="44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Rectangle 2134"/>
            <p:cNvSpPr>
              <a:spLocks noChangeArrowheads="1"/>
            </p:cNvSpPr>
            <p:nvPr/>
          </p:nvSpPr>
          <p:spPr bwMode="auto">
            <a:xfrm>
              <a:off x="2740968" y="4495800"/>
              <a:ext cx="5257800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i="0" dirty="0">
                  <a:solidFill>
                    <a:schemeClr val="bg1"/>
                  </a:solidFill>
                  <a:latin typeface="Arial" pitchFamily="34" charset="0"/>
                </a:rPr>
                <a:t>Integrated CRM Applications</a:t>
              </a:r>
              <a:endParaRPr lang="en-US" b="0" i="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2" name="Rectangle 2135"/>
            <p:cNvSpPr>
              <a:spLocks noChangeArrowheads="1"/>
            </p:cNvSpPr>
            <p:nvPr/>
          </p:nvSpPr>
          <p:spPr bwMode="auto">
            <a:xfrm>
              <a:off x="2215506" y="2270125"/>
              <a:ext cx="754062" cy="191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Rectangle 2136"/>
            <p:cNvSpPr>
              <a:spLocks noChangeArrowheads="1"/>
            </p:cNvSpPr>
            <p:nvPr/>
          </p:nvSpPr>
          <p:spPr bwMode="auto">
            <a:xfrm>
              <a:off x="2155181" y="2241550"/>
              <a:ext cx="719137" cy="2024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Rectangle 2137"/>
            <p:cNvSpPr>
              <a:spLocks noChangeArrowheads="1"/>
            </p:cNvSpPr>
            <p:nvPr/>
          </p:nvSpPr>
          <p:spPr bwMode="auto">
            <a:xfrm>
              <a:off x="2207568" y="2286000"/>
              <a:ext cx="720725" cy="182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3300" b="0" i="0">
                  <a:latin typeface="Arial" pitchFamily="34" charset="0"/>
                </a:rPr>
                <a:t>{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25" name="Rectangle 2149"/>
            <p:cNvSpPr>
              <a:spLocks noChangeArrowheads="1"/>
            </p:cNvSpPr>
            <p:nvPr/>
          </p:nvSpPr>
          <p:spPr bwMode="auto">
            <a:xfrm>
              <a:off x="4860032" y="1905000"/>
              <a:ext cx="7397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 dirty="0">
                  <a:latin typeface="Arial" pitchFamily="34" charset="0"/>
                </a:rPr>
                <a:t>Retain</a:t>
              </a:r>
              <a:endParaRPr lang="en-US" b="0" i="0" dirty="0">
                <a:latin typeface="Arial" pitchFamily="34" charset="0"/>
              </a:endParaRPr>
            </a:p>
          </p:txBody>
        </p:sp>
        <p:sp>
          <p:nvSpPr>
            <p:cNvPr id="26" name="Rectangle 2150"/>
            <p:cNvSpPr>
              <a:spLocks noChangeArrowheads="1"/>
            </p:cNvSpPr>
            <p:nvPr/>
          </p:nvSpPr>
          <p:spPr bwMode="auto">
            <a:xfrm>
              <a:off x="3041006" y="2576513"/>
              <a:ext cx="1554162" cy="547687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  <a:t>Direct Marketing</a:t>
              </a:r>
              <a:endParaRPr lang="en-US" b="0" i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7" name="Rectangle 2151"/>
            <p:cNvSpPr>
              <a:spLocks noChangeArrowheads="1"/>
            </p:cNvSpPr>
            <p:nvPr/>
          </p:nvSpPr>
          <p:spPr bwMode="auto">
            <a:xfrm>
              <a:off x="3121968" y="3530600"/>
              <a:ext cx="2286000" cy="54768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latin typeface="Arial" pitchFamily="34" charset="0"/>
                </a:rPr>
                <a:t>Sales Force Automation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28" name="Rectangle 2152"/>
            <p:cNvSpPr>
              <a:spLocks noChangeArrowheads="1"/>
            </p:cNvSpPr>
            <p:nvPr/>
          </p:nvSpPr>
          <p:spPr bwMode="auto">
            <a:xfrm>
              <a:off x="4768206" y="2590800"/>
              <a:ext cx="1554162" cy="547688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  <a:t>Cross-Sell &amp; </a:t>
              </a:r>
              <a:b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  <a:t>Up-Sell</a:t>
              </a:r>
              <a:endParaRPr lang="en-US" b="0" i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9" name="Rectangle 2153"/>
            <p:cNvSpPr>
              <a:spLocks noChangeArrowheads="1"/>
            </p:cNvSpPr>
            <p:nvPr/>
          </p:nvSpPr>
          <p:spPr bwMode="auto">
            <a:xfrm>
              <a:off x="5636568" y="3530600"/>
              <a:ext cx="2057400" cy="54768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latin typeface="Arial" pitchFamily="34" charset="0"/>
                </a:rPr>
                <a:t>Customer Support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30" name="Rectangle 2155"/>
            <p:cNvSpPr>
              <a:spLocks noChangeArrowheads="1"/>
            </p:cNvSpPr>
            <p:nvPr/>
          </p:nvSpPr>
          <p:spPr bwMode="auto">
            <a:xfrm>
              <a:off x="6444606" y="2590800"/>
              <a:ext cx="1554162" cy="547688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171450" indent="-171450" algn="ct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700" b="0" i="0">
                  <a:solidFill>
                    <a:schemeClr val="bg1"/>
                  </a:solidFill>
                  <a:latin typeface="Arial" pitchFamily="34" charset="0"/>
                </a:rPr>
                <a:t>Proactive Service</a:t>
              </a:r>
              <a:endParaRPr lang="en-US" b="0" i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31" name="Rectangle 2156"/>
            <p:cNvSpPr>
              <a:spLocks noChangeArrowheads="1"/>
            </p:cNvSpPr>
            <p:nvPr/>
          </p:nvSpPr>
          <p:spPr bwMode="auto">
            <a:xfrm>
              <a:off x="778818" y="4267200"/>
              <a:ext cx="1428750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>
                  <a:latin typeface="Arial" pitchFamily="34" charset="0"/>
                </a:rPr>
                <a:t>Complete Integrated Solutions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32" name="Rectangle 2157"/>
            <p:cNvSpPr>
              <a:spLocks noChangeArrowheads="1"/>
            </p:cNvSpPr>
            <p:nvPr/>
          </p:nvSpPr>
          <p:spPr bwMode="auto">
            <a:xfrm>
              <a:off x="683568" y="2895600"/>
              <a:ext cx="1524000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>
                  <a:latin typeface="Arial" pitchFamily="34" charset="0"/>
                </a:rPr>
                <a:t>Partial Functional Solutions 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33" name="Rectangle 2158"/>
            <p:cNvSpPr>
              <a:spLocks noChangeArrowheads="1"/>
            </p:cNvSpPr>
            <p:nvPr/>
          </p:nvSpPr>
          <p:spPr bwMode="auto">
            <a:xfrm>
              <a:off x="1001068" y="1752600"/>
              <a:ext cx="1206500" cy="52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indent="1588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>
                  <a:latin typeface="Arial" pitchFamily="34" charset="0"/>
                </a:rPr>
                <a:t>Customer Lifecycle</a:t>
              </a:r>
              <a:endParaRPr lang="en-US" b="0" i="0">
                <a:latin typeface="Arial" pitchFamily="34" charset="0"/>
              </a:endParaRPr>
            </a:p>
          </p:txBody>
        </p:sp>
        <p:sp>
          <p:nvSpPr>
            <p:cNvPr id="18" name="Rectangle 2123"/>
            <p:cNvSpPr>
              <a:spLocks noChangeArrowheads="1"/>
            </p:cNvSpPr>
            <p:nvPr/>
          </p:nvSpPr>
          <p:spPr bwMode="auto">
            <a:xfrm>
              <a:off x="2051720" y="1905000"/>
              <a:ext cx="1008062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171450" indent="-171450" algn="r" defTabSz="114300" eaLnBrk="0" hangingPunct="0">
                <a:lnSpc>
                  <a:spcPct val="90000"/>
                </a:lnSpc>
                <a:spcBef>
                  <a:spcPct val="65000"/>
                </a:spcBef>
                <a:buClr>
                  <a:schemeClr val="hlink"/>
                </a:buClr>
                <a:buSzPct val="75000"/>
                <a:buFont typeface="Monotype Sorts" pitchFamily="2" charset="2"/>
                <a:buNone/>
                <a:tabLst>
                  <a:tab pos="3657600" algn="r"/>
                  <a:tab pos="4114800" algn="l"/>
                </a:tabLst>
              </a:pPr>
              <a:r>
                <a:rPr lang="en-US" sz="1900" i="0" dirty="0">
                  <a:latin typeface="Arial" pitchFamily="34" charset="0"/>
                </a:rPr>
                <a:t>Enhance</a:t>
              </a:r>
              <a:endParaRPr lang="en-US" b="0" i="0" dirty="0">
                <a:latin typeface="Arial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7987144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Features of the New CRM Architecture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/>
              <a:t>RNL - 2014</a:t>
            </a:r>
            <a:endParaRPr lang="en-US" altLang="zh-CN" dirty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30188" indent="-230188">
              <a:lnSpc>
                <a:spcPct val="90000"/>
              </a:lnSpc>
            </a:pPr>
            <a:r>
              <a:rPr lang="en-US" sz="2800"/>
              <a:t>Integrates solutions spanning entire customer life cycle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Proactive marketing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Customer care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Call centers </a:t>
            </a:r>
          </a:p>
          <a:p>
            <a:pPr marL="230188" indent="-230188">
              <a:lnSpc>
                <a:spcPct val="90000"/>
              </a:lnSpc>
            </a:pPr>
            <a:r>
              <a:rPr lang="en-US" sz="2800"/>
              <a:t>Automated transaction management capabilities </a:t>
            </a:r>
          </a:p>
          <a:p>
            <a:pPr marL="230188" indent="-230188">
              <a:lnSpc>
                <a:spcPct val="90000"/>
              </a:lnSpc>
            </a:pPr>
            <a:r>
              <a:rPr lang="en-US" sz="2800"/>
              <a:t>Personalization and one-to-one marketing</a:t>
            </a:r>
          </a:p>
          <a:p>
            <a:pPr marL="230188" indent="-230188">
              <a:lnSpc>
                <a:spcPct val="90000"/>
              </a:lnSpc>
            </a:pPr>
            <a:r>
              <a:rPr lang="en-US" sz="2800"/>
              <a:t>Customer analytics and business intelligence</a:t>
            </a:r>
          </a:p>
          <a:p>
            <a:pPr marL="230188" indent="-230188">
              <a:lnSpc>
                <a:spcPct val="90000"/>
              </a:lnSpc>
            </a:pPr>
            <a:r>
              <a:rPr lang="en-US" sz="2800"/>
              <a:t>Field sales automation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7359161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The Relationship Between Operational</a:t>
            </a:r>
            <a:br>
              <a:rPr lang="en-US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CRM and Analytical CRM</a:t>
            </a:r>
            <a:endParaRPr lang="id-ID" sz="3600" dirty="0"/>
          </a:p>
        </p:txBody>
      </p:sp>
      <p:sp>
        <p:nvSpPr>
          <p:cNvPr id="3" name="Rectangle 2"/>
          <p:cNvSpPr/>
          <p:nvPr/>
        </p:nvSpPr>
        <p:spPr>
          <a:xfrm>
            <a:off x="4662488" y="1600200"/>
            <a:ext cx="4038600" cy="472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4038600" cy="472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" y="1828800"/>
            <a:ext cx="3581400" cy="1600200"/>
            <a:chOff x="685800" y="1828800"/>
            <a:chExt cx="3581400" cy="1600200"/>
          </a:xfrm>
        </p:grpSpPr>
        <p:sp>
          <p:nvSpPr>
            <p:cNvPr id="6" name="Rectangle 5"/>
            <p:cNvSpPr/>
            <p:nvPr/>
          </p:nvSpPr>
          <p:spPr>
            <a:xfrm>
              <a:off x="685800" y="2070100"/>
              <a:ext cx="3581400" cy="13589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Sales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Marketing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Customer Service and      Support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" y="1828800"/>
              <a:ext cx="358140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Customer-facing Applications</a:t>
              </a:r>
            </a:p>
          </p:txBody>
        </p:sp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09600" y="3657600"/>
            <a:ext cx="3733800" cy="2438400"/>
            <a:chOff x="609600" y="3581400"/>
            <a:chExt cx="3733800" cy="2438400"/>
          </a:xfrm>
        </p:grpSpPr>
        <p:sp>
          <p:nvSpPr>
            <p:cNvPr id="9" name="Rectangle 8"/>
            <p:cNvSpPr/>
            <p:nvPr/>
          </p:nvSpPr>
          <p:spPr>
            <a:xfrm>
              <a:off x="685800" y="3817938"/>
              <a:ext cx="3581400" cy="22018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Search and Comparison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Customized Products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Technical Information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Personalized Web Pages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FAQ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E-mail / Auto Response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 Loyalty Programs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600" y="3581400"/>
              <a:ext cx="373380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Customer-touching</a:t>
              </a:r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Applications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886325" y="4724400"/>
            <a:ext cx="35814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Data Mining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Decision Support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Business Intelligence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OLAP</a:t>
            </a:r>
          </a:p>
        </p:txBody>
      </p:sp>
      <p:sp>
        <p:nvSpPr>
          <p:cNvPr id="12" name="Flowchart: Magnetic Disk 11"/>
          <p:cNvSpPr/>
          <p:nvPr/>
        </p:nvSpPr>
        <p:spPr>
          <a:xfrm>
            <a:off x="5486400" y="1905000"/>
            <a:ext cx="2362200" cy="20574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100" b="1">
              <a:solidFill>
                <a:srgbClr val="740000"/>
              </a:solidFill>
            </a:endParaRPr>
          </a:p>
          <a:p>
            <a:pPr algn="ctr">
              <a:defRPr/>
            </a:pPr>
            <a:r>
              <a:rPr lang="en-US" sz="2800" b="1">
                <a:solidFill>
                  <a:srgbClr val="740000"/>
                </a:solidFill>
              </a:rPr>
              <a:t>Customer</a:t>
            </a:r>
          </a:p>
          <a:p>
            <a:pPr algn="ctr">
              <a:defRPr/>
            </a:pPr>
            <a:r>
              <a:rPr lang="en-US" sz="2800" b="1">
                <a:solidFill>
                  <a:srgbClr val="740000"/>
                </a:solidFill>
              </a:rPr>
              <a:t>Data</a:t>
            </a:r>
          </a:p>
          <a:p>
            <a:pPr algn="ctr">
              <a:defRPr/>
            </a:pPr>
            <a:r>
              <a:rPr lang="en-US" sz="2800" b="1">
                <a:solidFill>
                  <a:srgbClr val="740000"/>
                </a:solidFill>
              </a:rPr>
              <a:t>Warehouse</a:t>
            </a:r>
          </a:p>
        </p:txBody>
      </p:sp>
      <p:cxnSp>
        <p:nvCxnSpPr>
          <p:cNvPr id="13" name="Straight Arrow Connector 12"/>
          <p:cNvCxnSpPr>
            <a:stCxn id="12" idx="3"/>
            <a:endCxn id="11" idx="0"/>
          </p:cNvCxnSpPr>
          <p:nvPr/>
        </p:nvCxnSpPr>
        <p:spPr>
          <a:xfrm rot="16200000" flipH="1">
            <a:off x="6291263" y="4338637"/>
            <a:ext cx="762000" cy="9525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4267200" y="2743200"/>
            <a:ext cx="1219200" cy="635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 flipV="1">
            <a:off x="4267200" y="3733800"/>
            <a:ext cx="1219200" cy="1260475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6004563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200" dirty="0"/>
              <a:t>The Players</a:t>
            </a:r>
            <a:endParaRPr lang="id-ID" sz="3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/>
              <a:t>RNL - 2014</a:t>
            </a:r>
            <a:endParaRPr lang="en-US" altLang="zh-CN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563040" y="1196752"/>
            <a:ext cx="7816320" cy="506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77000"/>
              </a:lnSpc>
              <a:buFont typeface="StarSymbol" charset="0"/>
              <a:buNone/>
            </a:pPr>
            <a:r>
              <a:rPr lang="en-US" sz="2400" dirty="0">
                <a:solidFill>
                  <a:srgbClr val="A50021"/>
                </a:solidFill>
              </a:rPr>
              <a:t>The Top 11 CRM Manufactures Are: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             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      </a:t>
            </a:r>
            <a:r>
              <a:rPr lang="en-US" sz="2000" u="sng" dirty="0">
                <a:solidFill>
                  <a:srgbClr val="A50021"/>
                </a:solidFill>
              </a:rPr>
              <a:t>Company</a:t>
            </a:r>
            <a:r>
              <a:rPr lang="en-US" sz="2000" dirty="0">
                <a:solidFill>
                  <a:srgbClr val="A50021"/>
                </a:solidFill>
              </a:rPr>
              <a:t>                                                   </a:t>
            </a:r>
            <a:r>
              <a:rPr lang="en-US" sz="2000" u="sng" dirty="0">
                <a:solidFill>
                  <a:srgbClr val="A50021"/>
                </a:solidFill>
              </a:rPr>
              <a:t>Product name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1.   Microsoft                                 </a:t>
            </a:r>
            <a:r>
              <a:rPr lang="en-US" sz="2000" dirty="0" err="1"/>
              <a:t>Microsoft</a:t>
            </a:r>
            <a:r>
              <a:rPr lang="en-US" sz="2000" dirty="0"/>
              <a:t> Dynamics CRM 3.0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2.   Sage Software                                            </a:t>
            </a:r>
            <a:r>
              <a:rPr lang="en-US" sz="2000" dirty="0" err="1"/>
              <a:t>SalesLogix</a:t>
            </a:r>
            <a:r>
              <a:rPr lang="en-US" sz="2000" dirty="0"/>
              <a:t>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3.   SAP America Inc.                           SAP Business One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4.   </a:t>
            </a:r>
            <a:r>
              <a:rPr lang="en-US" sz="2000" dirty="0" err="1"/>
              <a:t>Parature</a:t>
            </a:r>
            <a:r>
              <a:rPr lang="en-US" sz="2000" dirty="0"/>
              <a:t> Inc.                                                            </a:t>
            </a:r>
            <a:r>
              <a:rPr lang="en-US" sz="2000" dirty="0" err="1"/>
              <a:t>Parature</a:t>
            </a:r>
            <a:endParaRPr lang="en-US" sz="2000" dirty="0"/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5.   </a:t>
            </a:r>
            <a:r>
              <a:rPr lang="en-US" sz="2000" dirty="0" err="1"/>
              <a:t>Entellium</a:t>
            </a:r>
            <a:r>
              <a:rPr lang="en-US" sz="2000" dirty="0"/>
              <a:t>                                                        </a:t>
            </a:r>
            <a:r>
              <a:rPr lang="en-US" sz="2000" dirty="0" err="1"/>
              <a:t>Entellium</a:t>
            </a:r>
            <a:r>
              <a:rPr lang="en-US" sz="2000" dirty="0"/>
              <a:t>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6.   Pivotal corp.                                                       Pivotal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7.   </a:t>
            </a:r>
            <a:r>
              <a:rPr lang="en-US" sz="2000" dirty="0" err="1"/>
              <a:t>Maximizer</a:t>
            </a:r>
            <a:r>
              <a:rPr lang="en-US" sz="2000" dirty="0"/>
              <a:t> Software                    </a:t>
            </a:r>
            <a:r>
              <a:rPr lang="en-US" sz="2000" dirty="0" err="1"/>
              <a:t>Maximizer</a:t>
            </a:r>
            <a:r>
              <a:rPr lang="en-US" sz="2000" dirty="0"/>
              <a:t> Enterprise CRM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8.   </a:t>
            </a:r>
            <a:r>
              <a:rPr lang="en-US" sz="2000" dirty="0" err="1"/>
              <a:t>Netsuite</a:t>
            </a:r>
            <a:r>
              <a:rPr lang="en-US" sz="2000" dirty="0"/>
              <a:t> Inc.                                                 NetSuite CRM+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9.   </a:t>
            </a:r>
            <a:r>
              <a:rPr lang="en-US" sz="2000" dirty="0" err="1"/>
              <a:t>Oncontact</a:t>
            </a:r>
            <a:r>
              <a:rPr lang="en-US" sz="2000" dirty="0"/>
              <a:t> Software                                           </a:t>
            </a:r>
            <a:r>
              <a:rPr lang="en-US" sz="2000" dirty="0" err="1"/>
              <a:t>Oncontact</a:t>
            </a:r>
            <a:r>
              <a:rPr lang="en-US" sz="2000" dirty="0"/>
              <a:t> V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10. ADAPT Software Applications                            ADAPT </a:t>
            </a:r>
            <a:r>
              <a:rPr lang="en-US" sz="2000" dirty="0" err="1"/>
              <a:t>crm</a:t>
            </a:r>
            <a:endParaRPr lang="en-US" sz="2000" dirty="0"/>
          </a:p>
          <a:p>
            <a:pPr>
              <a:lnSpc>
                <a:spcPct val="77000"/>
              </a:lnSpc>
              <a:buFont typeface="StarSymbol" charset="0"/>
              <a:buNone/>
            </a:pPr>
            <a:r>
              <a:rPr lang="en-US" sz="2000" dirty="0"/>
              <a:t>11. Exact Software North America                              e-Synergy</a:t>
            </a:r>
          </a:p>
          <a:p>
            <a:pPr>
              <a:lnSpc>
                <a:spcPct val="77000"/>
              </a:lnSpc>
              <a:buFont typeface="StarSymbol" charset="0"/>
              <a:buNone/>
            </a:pPr>
            <a:endParaRPr lang="en-US" sz="2000" dirty="0"/>
          </a:p>
          <a:p>
            <a:pPr marL="0" indent="0">
              <a:lnSpc>
                <a:spcPct val="77000"/>
              </a:lnSpc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482021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C99F-10AE-F63C-8F32-7E42CC1D7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 kasus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D106E-EF2F-AE3C-7DB9-37DD729F0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/>
              <a:t>🎯 Latar </a:t>
            </a:r>
            <a:r>
              <a:rPr lang="en-ID" b="1" dirty="0" err="1"/>
              <a:t>Belakang</a:t>
            </a:r>
            <a:r>
              <a:rPr lang="en-ID" b="1" dirty="0"/>
              <a:t> </a:t>
            </a:r>
            <a:r>
              <a:rPr lang="en-ID" b="1" dirty="0" err="1"/>
              <a:t>Masalah</a:t>
            </a:r>
            <a:r>
              <a:rPr lang="en-ID" b="1" dirty="0"/>
              <a:t>:</a:t>
            </a:r>
          </a:p>
          <a:p>
            <a:r>
              <a:rPr lang="en-ID" dirty="0"/>
              <a:t>Toko Online XYZ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pembelian</a:t>
            </a:r>
            <a:r>
              <a:rPr lang="en-ID" dirty="0"/>
              <a:t> </a:t>
            </a:r>
            <a:r>
              <a:rPr lang="en-ID" dirty="0" err="1"/>
              <a:t>ulang</a:t>
            </a:r>
            <a:r>
              <a:rPr lang="en-ID" dirty="0"/>
              <a:t> oleh </a:t>
            </a:r>
            <a:r>
              <a:rPr lang="en-ID" dirty="0" err="1"/>
              <a:t>pelanggan</a:t>
            </a:r>
            <a:r>
              <a:rPr lang="en-ID" dirty="0"/>
              <a:t> lama.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faktor-faktor</a:t>
            </a:r>
            <a:r>
              <a:rPr lang="en-ID" dirty="0"/>
              <a:t> yang </a:t>
            </a:r>
            <a:r>
              <a:rPr lang="en-ID" dirty="0" err="1"/>
              <a:t>memengaruhi</a:t>
            </a:r>
            <a:r>
              <a:rPr lang="en-ID" dirty="0"/>
              <a:t> </a:t>
            </a:r>
            <a:r>
              <a:rPr lang="en-ID" dirty="0" err="1"/>
              <a:t>loyalitas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 yang </a:t>
            </a:r>
            <a:r>
              <a:rPr lang="en-ID" dirty="0" err="1"/>
              <a:t>potensial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ditargetkan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.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35AE1-8093-7F9D-27FB-AAC11BF3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3304577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3582-F908-0044-896C-EFA10E18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55A6D-CDE4-73E0-3708-078D889F2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800" b="1" dirty="0"/>
              <a:t>📊 Tujuan:</a:t>
            </a:r>
          </a:p>
          <a:p>
            <a:r>
              <a:rPr lang="en-ID" sz="2800" dirty="0" err="1"/>
              <a:t>Menganalisis</a:t>
            </a:r>
            <a:r>
              <a:rPr lang="en-ID" sz="2800" dirty="0"/>
              <a:t> </a:t>
            </a:r>
            <a:r>
              <a:rPr lang="en-ID" sz="2800" dirty="0" err="1"/>
              <a:t>perilaku</a:t>
            </a:r>
            <a:r>
              <a:rPr lang="en-ID" sz="2800" dirty="0"/>
              <a:t> </a:t>
            </a:r>
            <a:r>
              <a:rPr lang="en-ID" sz="2800" dirty="0" err="1"/>
              <a:t>pembelian</a:t>
            </a:r>
            <a:r>
              <a:rPr lang="en-ID" sz="2800" dirty="0"/>
              <a:t> </a:t>
            </a:r>
            <a:r>
              <a:rPr lang="en-ID" sz="2800" dirty="0" err="1"/>
              <a:t>pelanggan</a:t>
            </a:r>
            <a:r>
              <a:rPr lang="en-ID" sz="2800" dirty="0"/>
              <a:t>.</a:t>
            </a:r>
          </a:p>
          <a:p>
            <a:r>
              <a:rPr lang="en-ID" sz="2800" dirty="0" err="1"/>
              <a:t>Mengukur</a:t>
            </a:r>
            <a:r>
              <a:rPr lang="en-ID" sz="2800" dirty="0"/>
              <a:t> </a:t>
            </a:r>
            <a:r>
              <a:rPr lang="en-ID" sz="2800" dirty="0" err="1"/>
              <a:t>kepuasan</a:t>
            </a:r>
            <a:r>
              <a:rPr lang="en-ID" sz="2800" dirty="0"/>
              <a:t> </a:t>
            </a:r>
            <a:r>
              <a:rPr lang="en-ID" sz="2800" dirty="0" err="1"/>
              <a:t>pelanggan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data feedback.</a:t>
            </a:r>
          </a:p>
          <a:p>
            <a:r>
              <a:rPr lang="en-ID" sz="2800" dirty="0" err="1"/>
              <a:t>Mengidentifikasi</a:t>
            </a:r>
            <a:r>
              <a:rPr lang="en-ID" sz="2800" dirty="0"/>
              <a:t> </a:t>
            </a:r>
            <a:r>
              <a:rPr lang="en-ID" sz="2800" dirty="0" err="1"/>
              <a:t>segmen</a:t>
            </a:r>
            <a:r>
              <a:rPr lang="en-ID" sz="2800" dirty="0"/>
              <a:t> </a:t>
            </a:r>
            <a:r>
              <a:rPr lang="en-ID" sz="2800" dirty="0" err="1"/>
              <a:t>pelanggan</a:t>
            </a:r>
            <a:r>
              <a:rPr lang="en-ID" sz="2800" dirty="0"/>
              <a:t> </a:t>
            </a:r>
            <a:r>
              <a:rPr lang="en-ID" sz="2800" dirty="0" err="1"/>
              <a:t>berdasarkan</a:t>
            </a:r>
            <a:r>
              <a:rPr lang="en-ID" sz="2800" dirty="0"/>
              <a:t>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pembelian</a:t>
            </a:r>
            <a:r>
              <a:rPr lang="en-ID" sz="2800" dirty="0"/>
              <a:t>.</a:t>
            </a:r>
          </a:p>
          <a:p>
            <a:r>
              <a:rPr lang="en-ID" sz="2800" dirty="0" err="1"/>
              <a:t>Menyediakan</a:t>
            </a:r>
            <a:r>
              <a:rPr lang="en-ID" sz="2800" dirty="0"/>
              <a:t> </a:t>
            </a:r>
            <a:r>
              <a:rPr lang="en-ID" sz="2800" dirty="0" err="1"/>
              <a:t>visualisasi</a:t>
            </a:r>
            <a:r>
              <a:rPr lang="en-ID" sz="2800" dirty="0"/>
              <a:t> </a:t>
            </a:r>
            <a:r>
              <a:rPr lang="en-ID" sz="2800" dirty="0" err="1"/>
              <a:t>interaktif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pengambilan</a:t>
            </a:r>
            <a:r>
              <a:rPr lang="en-ID" sz="2800" dirty="0"/>
              <a:t> </a:t>
            </a:r>
            <a:r>
              <a:rPr lang="en-ID" sz="2800" dirty="0" err="1"/>
              <a:t>keputusan</a:t>
            </a:r>
            <a:r>
              <a:rPr lang="en-ID" sz="2800" dirty="0"/>
              <a:t>.</a:t>
            </a:r>
          </a:p>
          <a:p>
            <a:endParaRPr lang="en-ID" dirty="0"/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A7917-FEBE-5458-18CD-64DDA82F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9907267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AB65-884E-B580-A60F-55B7BC19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6D33B-282C-4636-3E5A-9648B3980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400" b="1" dirty="0"/>
              <a:t>🗂️ Dataset yang </a:t>
            </a:r>
            <a:r>
              <a:rPr lang="en-ID" sz="2400" b="1" dirty="0" err="1"/>
              <a:t>Digunakan</a:t>
            </a:r>
            <a:r>
              <a:rPr lang="en-ID" sz="2400" b="1" dirty="0"/>
              <a:t> (</a:t>
            </a:r>
            <a:r>
              <a:rPr lang="en-ID" sz="2400" b="1" dirty="0" err="1"/>
              <a:t>contoh</a:t>
            </a:r>
            <a:r>
              <a:rPr lang="en-ID" sz="2400" b="1" dirty="0"/>
              <a:t> data </a:t>
            </a:r>
            <a:r>
              <a:rPr lang="en-ID" sz="2400" b="1" dirty="0" err="1"/>
              <a:t>simulasi</a:t>
            </a:r>
            <a:r>
              <a:rPr lang="en-ID" sz="2400" b="1" dirty="0"/>
              <a:t>):</a:t>
            </a:r>
          </a:p>
          <a:p>
            <a:r>
              <a:rPr lang="en-ID" sz="2400" b="1" dirty="0"/>
              <a:t>Data </a:t>
            </a:r>
            <a:r>
              <a:rPr lang="en-ID" sz="2400" b="1" dirty="0" err="1"/>
              <a:t>Pelanggan</a:t>
            </a:r>
            <a:r>
              <a:rPr lang="en-ID" sz="2400" dirty="0"/>
              <a:t>: ID, Nama, </a:t>
            </a:r>
            <a:r>
              <a:rPr lang="en-ID" sz="2400" dirty="0" err="1"/>
              <a:t>Usia</a:t>
            </a:r>
            <a:r>
              <a:rPr lang="en-ID" sz="2400" dirty="0"/>
              <a:t>, Jenis </a:t>
            </a:r>
            <a:r>
              <a:rPr lang="en-ID" sz="2400" dirty="0" err="1"/>
              <a:t>Kelamin</a:t>
            </a:r>
            <a:r>
              <a:rPr lang="en-ID" sz="2400" dirty="0"/>
              <a:t>, Lokasi.</a:t>
            </a:r>
          </a:p>
          <a:p>
            <a:r>
              <a:rPr lang="en-ID" sz="2400" b="1" dirty="0"/>
              <a:t>Data </a:t>
            </a:r>
            <a:r>
              <a:rPr lang="en-ID" sz="2400" b="1" dirty="0" err="1"/>
              <a:t>Transaksi</a:t>
            </a:r>
            <a:r>
              <a:rPr lang="en-ID" sz="2400" dirty="0"/>
              <a:t>: ID </a:t>
            </a:r>
            <a:r>
              <a:rPr lang="en-ID" sz="2400" dirty="0" err="1"/>
              <a:t>Transaksi</a:t>
            </a:r>
            <a:r>
              <a:rPr lang="en-ID" sz="2400" dirty="0"/>
              <a:t>, ID </a:t>
            </a:r>
            <a:r>
              <a:rPr lang="en-ID" sz="2400" dirty="0" err="1"/>
              <a:t>Pelanggan</a:t>
            </a:r>
            <a:r>
              <a:rPr lang="en-ID" sz="2400" dirty="0"/>
              <a:t>, </a:t>
            </a:r>
            <a:r>
              <a:rPr lang="en-ID" sz="2400" dirty="0" err="1"/>
              <a:t>Tanggal</a:t>
            </a:r>
            <a:r>
              <a:rPr lang="en-ID" sz="2400" dirty="0"/>
              <a:t> </a:t>
            </a:r>
            <a:r>
              <a:rPr lang="en-ID" sz="2400" dirty="0" err="1"/>
              <a:t>Pembelian</a:t>
            </a:r>
            <a:r>
              <a:rPr lang="en-ID" sz="2400" dirty="0"/>
              <a:t>, Total </a:t>
            </a:r>
            <a:r>
              <a:rPr lang="en-ID" sz="2400" dirty="0" err="1"/>
              <a:t>Pembelian</a:t>
            </a:r>
            <a:r>
              <a:rPr lang="en-ID" sz="2400" dirty="0"/>
              <a:t>, </a:t>
            </a:r>
            <a:r>
              <a:rPr lang="en-ID" sz="2400" dirty="0" err="1"/>
              <a:t>Kategori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.</a:t>
            </a:r>
          </a:p>
          <a:p>
            <a:r>
              <a:rPr lang="en-ID" sz="2400" b="1" dirty="0"/>
              <a:t>Data Feedback</a:t>
            </a:r>
            <a:r>
              <a:rPr lang="en-ID" sz="2400" dirty="0"/>
              <a:t>: ID </a:t>
            </a:r>
            <a:r>
              <a:rPr lang="en-ID" sz="2400" dirty="0" err="1"/>
              <a:t>Pelanggan</a:t>
            </a:r>
            <a:r>
              <a:rPr lang="en-ID" sz="2400" dirty="0"/>
              <a:t>, Skor </a:t>
            </a:r>
            <a:r>
              <a:rPr lang="en-ID" sz="2400" dirty="0" err="1"/>
              <a:t>Kepuasan</a:t>
            </a:r>
            <a:r>
              <a:rPr lang="en-ID" sz="2400" dirty="0"/>
              <a:t> (1–5), </a:t>
            </a:r>
            <a:r>
              <a:rPr lang="en-ID" sz="2400" dirty="0" err="1"/>
              <a:t>Komentar</a:t>
            </a:r>
            <a:r>
              <a:rPr lang="en-ID" sz="2400" dirty="0"/>
              <a:t>.</a:t>
            </a:r>
          </a:p>
          <a:p>
            <a:r>
              <a:rPr lang="en-ID" sz="2400" b="1" dirty="0"/>
              <a:t>Data Loyalty Program</a:t>
            </a:r>
            <a:r>
              <a:rPr lang="en-ID" sz="2400" dirty="0"/>
              <a:t>: ID </a:t>
            </a:r>
            <a:r>
              <a:rPr lang="en-ID" sz="2400" dirty="0" err="1"/>
              <a:t>Pelanggan</a:t>
            </a:r>
            <a:r>
              <a:rPr lang="en-ID" sz="2400" dirty="0"/>
              <a:t>, </a:t>
            </a:r>
            <a:r>
              <a:rPr lang="en-ID" sz="2400" dirty="0" err="1"/>
              <a:t>Poin</a:t>
            </a:r>
            <a:r>
              <a:rPr lang="en-ID" sz="2400" dirty="0"/>
              <a:t>, Status </a:t>
            </a:r>
            <a:r>
              <a:rPr lang="en-ID" sz="2400" dirty="0" err="1"/>
              <a:t>Loyalitas</a:t>
            </a:r>
            <a:r>
              <a:rPr lang="en-ID" sz="2400" dirty="0"/>
              <a:t> </a:t>
            </a:r>
            <a:r>
              <a:rPr lang="en-ID" dirty="0"/>
              <a:t>(Silver/Gold/Platinum).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7683E-DAA5-47D5-BB68-CE8A4662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652847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6E3C-0F49-E870-9A16-5DF7B4CE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CC4E6-E3D7-68BD-1E67-69B38461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8D404D1-BB6E-F2E7-5FDF-1CFC65F16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89758"/>
            <a:ext cx="82296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🔍 Analisis yang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Dilakukan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RFM Analysis (Recency, Frequency, Monetary)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Mengelompokkan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pelanggan ke dalam kategori: Loyal, Potensial, Butuh Perhatian,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dll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Visualisasi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dengan Power BI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chart, matrix, dan slicer.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Customer Segmentation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Segmentasi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berdasarkan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demografi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usia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jenis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kelamin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dan lokasi.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Analisis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tren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pembelian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berdasarkan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waktu (bulan/tahun).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Customer Satisfaction Dashboard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Visualisasi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skor rata-rata kepuasan pelanggan.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Korelasi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skor kepuasan dan total pembelian.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Sales Funnel dan Retention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Identifikasi konversi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pelanggan baru → loyal.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Analisis pembelian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berulang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40297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E81A9-6B15-2FF9-C72D-5AC7B465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A902A-741A-F352-9E1B-8680F3D37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800" b="1" dirty="0"/>
              <a:t>🧩 Insight yang </a:t>
            </a:r>
            <a:r>
              <a:rPr lang="en-ID" sz="2800" b="1" dirty="0" err="1"/>
              <a:t>Diharapkan</a:t>
            </a:r>
            <a:r>
              <a:rPr lang="en-ID" sz="2800" b="1" dirty="0"/>
              <a:t>:</a:t>
            </a:r>
          </a:p>
          <a:p>
            <a:r>
              <a:rPr lang="en-ID" sz="2800" dirty="0" err="1"/>
              <a:t>Siapa</a:t>
            </a:r>
            <a:r>
              <a:rPr lang="en-ID" sz="2800" dirty="0"/>
              <a:t> </a:t>
            </a:r>
            <a:r>
              <a:rPr lang="en-ID" sz="2800" dirty="0" err="1"/>
              <a:t>saja</a:t>
            </a:r>
            <a:r>
              <a:rPr lang="en-ID" sz="2800" dirty="0"/>
              <a:t> </a:t>
            </a:r>
            <a:r>
              <a:rPr lang="en-ID" sz="2800" dirty="0" err="1"/>
              <a:t>pelanggan</a:t>
            </a:r>
            <a:r>
              <a:rPr lang="en-ID" sz="2800" dirty="0"/>
              <a:t> paling loyal?</a:t>
            </a:r>
          </a:p>
          <a:p>
            <a:r>
              <a:rPr lang="en-ID" sz="2800" dirty="0"/>
              <a:t>Faktor </a:t>
            </a:r>
            <a:r>
              <a:rPr lang="en-ID" sz="2800" dirty="0" err="1"/>
              <a:t>apa</a:t>
            </a:r>
            <a:r>
              <a:rPr lang="en-ID" sz="2800" dirty="0"/>
              <a:t> yang </a:t>
            </a:r>
            <a:r>
              <a:rPr lang="en-ID" sz="2800" dirty="0" err="1"/>
              <a:t>membuat</a:t>
            </a:r>
            <a:r>
              <a:rPr lang="en-ID" sz="2800" dirty="0"/>
              <a:t> </a:t>
            </a:r>
            <a:r>
              <a:rPr lang="en-ID" sz="2800" dirty="0" err="1"/>
              <a:t>pelanggan</a:t>
            </a:r>
            <a:r>
              <a:rPr lang="en-ID" sz="2800" dirty="0"/>
              <a:t>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membeli</a:t>
            </a:r>
            <a:r>
              <a:rPr lang="en-ID" sz="2800" dirty="0"/>
              <a:t> </a:t>
            </a:r>
            <a:r>
              <a:rPr lang="en-ID" sz="2800" dirty="0" err="1"/>
              <a:t>kembali</a:t>
            </a:r>
            <a:r>
              <a:rPr lang="en-ID" sz="2800" dirty="0"/>
              <a:t>?</a:t>
            </a:r>
          </a:p>
          <a:p>
            <a:r>
              <a:rPr lang="en-ID" sz="2800" dirty="0"/>
              <a:t>Area mana yang paling </a:t>
            </a:r>
            <a:r>
              <a:rPr lang="en-ID" sz="2800" dirty="0" err="1"/>
              <a:t>potensial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promosi</a:t>
            </a:r>
            <a:r>
              <a:rPr lang="en-ID" sz="2800" dirty="0"/>
              <a:t>?</a:t>
            </a:r>
          </a:p>
          <a:p>
            <a:r>
              <a:rPr lang="en-ID" sz="2800" dirty="0" err="1"/>
              <a:t>Apakah</a:t>
            </a:r>
            <a:r>
              <a:rPr lang="en-ID" sz="2800" dirty="0"/>
              <a:t> program </a:t>
            </a:r>
            <a:r>
              <a:rPr lang="en-ID" sz="2800" dirty="0" err="1"/>
              <a:t>loyalitas</a:t>
            </a:r>
            <a:r>
              <a:rPr lang="en-ID" sz="2800" dirty="0"/>
              <a:t> </a:t>
            </a:r>
            <a:r>
              <a:rPr lang="en-ID" sz="2800" dirty="0" err="1"/>
              <a:t>berdampak</a:t>
            </a:r>
            <a:r>
              <a:rPr lang="en-ID" sz="2800" dirty="0"/>
              <a:t> </a:t>
            </a:r>
            <a:r>
              <a:rPr lang="en-ID" sz="2800" dirty="0" err="1"/>
              <a:t>signifikan</a:t>
            </a:r>
            <a:r>
              <a:rPr lang="en-ID" sz="2800" dirty="0"/>
              <a:t> </a:t>
            </a:r>
            <a:r>
              <a:rPr lang="en-ID" sz="2800" dirty="0" err="1"/>
              <a:t>terhadap</a:t>
            </a:r>
            <a:r>
              <a:rPr lang="en-ID" sz="2800" dirty="0"/>
              <a:t> </a:t>
            </a:r>
            <a:r>
              <a:rPr lang="en-ID" sz="2800" dirty="0" err="1"/>
              <a:t>penjualan</a:t>
            </a:r>
            <a:r>
              <a:rPr lang="en-ID" sz="2800" dirty="0"/>
              <a:t>?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E0DA9-3177-97C4-3336-5AFFB99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5472707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FC58-FBA0-59E0-904D-CE27A582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dataset (latihan)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4D559-5F63-65AD-76B1-9F0EBF21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46" y="1417638"/>
            <a:ext cx="8229600" cy="4525963"/>
          </a:xfrm>
        </p:spPr>
        <p:txBody>
          <a:bodyPr/>
          <a:lstStyle/>
          <a:p>
            <a:r>
              <a:rPr lang="en-ID" sz="2400" b="1" dirty="0"/>
              <a:t>✅ 1. </a:t>
            </a:r>
            <a:r>
              <a:rPr lang="en-ID" sz="2400" b="1" dirty="0" err="1"/>
              <a:t>Sumber</a:t>
            </a:r>
            <a:r>
              <a:rPr lang="en-ID" sz="2400" b="1" dirty="0"/>
              <a:t> Dataset Publik (Gratis dan </a:t>
            </a:r>
            <a:r>
              <a:rPr lang="en-ID" sz="2400" b="1" dirty="0" err="1"/>
              <a:t>Siap</a:t>
            </a:r>
            <a:r>
              <a:rPr lang="en-ID" sz="2400" b="1" dirty="0"/>
              <a:t> Pakai)</a:t>
            </a:r>
          </a:p>
          <a:p>
            <a:r>
              <a:rPr lang="en-ID" sz="2400" b="1" dirty="0"/>
              <a:t>🔹 Kaggle (</a:t>
            </a:r>
            <a:r>
              <a:rPr lang="en-ID" sz="2400" b="1" dirty="0">
                <a:hlinkClick r:id="rId2"/>
              </a:rPr>
              <a:t>https://www.kaggle.com</a:t>
            </a:r>
            <a:r>
              <a:rPr lang="en-ID" sz="2400" b="1" dirty="0"/>
              <a:t>)</a:t>
            </a:r>
          </a:p>
          <a:p>
            <a:r>
              <a:rPr lang="en-ID" sz="2400" dirty="0"/>
              <a:t>Cari: </a:t>
            </a:r>
            <a:r>
              <a:rPr lang="en-ID" sz="2400" b="1" dirty="0"/>
              <a:t>"Ecommerce Customer Dataset"</a:t>
            </a:r>
            <a:r>
              <a:rPr lang="en-ID" sz="2400" dirty="0"/>
              <a:t>, </a:t>
            </a:r>
            <a:r>
              <a:rPr lang="en-ID" sz="2400" b="1" dirty="0"/>
              <a:t>"Online Retail", "Customer Segmentation", "Sales CRM"</a:t>
            </a:r>
            <a:endParaRPr lang="en-ID" sz="2400" dirty="0"/>
          </a:p>
          <a:p>
            <a:r>
              <a:rPr lang="en-ID" sz="2400" dirty="0" err="1"/>
              <a:t>Contoh</a:t>
            </a:r>
            <a:r>
              <a:rPr lang="en-ID" sz="2400" dirty="0"/>
              <a:t> dataset:</a:t>
            </a:r>
          </a:p>
          <a:p>
            <a:pPr lvl="1"/>
            <a:r>
              <a:rPr lang="en-ID" sz="2000" dirty="0"/>
              <a:t>Online Retail Dataset : https://www.kaggle.com/datasets/mashlyn/online-retail</a:t>
            </a:r>
          </a:p>
          <a:p>
            <a:pPr lvl="1"/>
            <a:r>
              <a:rPr lang="en-ID" sz="2000" dirty="0"/>
              <a:t>E-Commerce Data https://www.kaggle.com/datasets/carrie1/ecommerce-data</a:t>
            </a:r>
          </a:p>
          <a:p>
            <a:pPr lvl="1"/>
            <a:r>
              <a:rPr lang="en-ID" sz="2000" dirty="0"/>
              <a:t>Customer Personality Analysis : https://www.kaggle.com/datasets/imakash3011/customer-personality-analysis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B4A6-0B81-677F-44F6-92B0834E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096468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The Basics of CRM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/>
              <a:t>RNL - 2014</a:t>
            </a:r>
            <a:endParaRPr lang="en-US" altLang="zh-CN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/>
            <a:r>
              <a:rPr lang="en-US" sz="2000" dirty="0"/>
              <a:t>Timely delivery of excellent service</a:t>
            </a:r>
          </a:p>
          <a:p>
            <a:pPr algn="just"/>
            <a:r>
              <a:rPr lang="en-US" sz="2000" dirty="0"/>
              <a:t>CRM is a combination of business process and technology that seeks to understand a company’s customers from a number of perspectives including:</a:t>
            </a:r>
          </a:p>
          <a:p>
            <a:pPr lvl="1" algn="just"/>
            <a:r>
              <a:rPr lang="en-US" sz="2000" dirty="0"/>
              <a:t>Who they are?</a:t>
            </a:r>
          </a:p>
          <a:p>
            <a:pPr lvl="1" algn="just"/>
            <a:r>
              <a:rPr lang="en-US" sz="2000" dirty="0"/>
              <a:t>What they do?</a:t>
            </a:r>
          </a:p>
          <a:p>
            <a:pPr lvl="1" algn="just"/>
            <a:r>
              <a:rPr lang="en-US" sz="2000" dirty="0"/>
              <a:t>What do they like?</a:t>
            </a:r>
          </a:p>
          <a:p>
            <a:pPr algn="just"/>
            <a:r>
              <a:rPr lang="en-US" sz="2000" dirty="0"/>
              <a:t>When competition is fierce, companies go back to basics: create value for customer</a:t>
            </a:r>
          </a:p>
          <a:p>
            <a:pPr algn="just"/>
            <a:r>
              <a:rPr lang="en-US" sz="2000" dirty="0"/>
              <a:t>Only by integrating sales and service infrastructure with all aspects of operations can management see change in customer relationships</a:t>
            </a:r>
            <a:endParaRPr lang="id-ID" sz="2000" dirty="0"/>
          </a:p>
          <a:p>
            <a:pPr algn="just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5381997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E604-1243-2553-8FD8-BE252DA6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 (latihan)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49D7-3F8D-B76E-DF7A-B01ACE8E9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800" b="1" dirty="0"/>
              <a:t>🔹 Microsoft Power BI Sample Datasets</a:t>
            </a:r>
          </a:p>
          <a:p>
            <a:r>
              <a:rPr lang="en-ID" sz="2800" dirty="0"/>
              <a:t>Link: </a:t>
            </a:r>
            <a:r>
              <a:rPr lang="en-ID" sz="2800" dirty="0">
                <a:hlinkClick r:id="rId2"/>
              </a:rPr>
              <a:t>https://learn.microsoft.com/en-us/power-bi/create-reports/sample-datasets</a:t>
            </a:r>
            <a:endParaRPr lang="en-ID" sz="2800" dirty="0"/>
          </a:p>
          <a:p>
            <a:r>
              <a:rPr lang="en-ID" sz="2800" dirty="0" err="1"/>
              <a:t>Contoh</a:t>
            </a:r>
            <a:r>
              <a:rPr lang="en-ID" sz="2800" dirty="0"/>
              <a:t>: </a:t>
            </a:r>
            <a:r>
              <a:rPr lang="en-ID" sz="2800" b="1" dirty="0"/>
              <a:t>Customer Profitability Sample</a:t>
            </a:r>
            <a:r>
              <a:rPr lang="en-ID" sz="2800" dirty="0"/>
              <a:t>, </a:t>
            </a:r>
            <a:r>
              <a:rPr lang="en-ID" sz="2800" b="1" dirty="0"/>
              <a:t>Retail Analysis Sample</a:t>
            </a:r>
            <a:endParaRPr lang="en-ID" sz="2800" dirty="0"/>
          </a:p>
          <a:p>
            <a:r>
              <a:rPr lang="en-ID" sz="2800" b="1" dirty="0"/>
              <a:t>🔹 UCI Machine Learning Repository</a:t>
            </a:r>
          </a:p>
          <a:p>
            <a:r>
              <a:rPr lang="en-ID" sz="2800" dirty="0"/>
              <a:t>Link: </a:t>
            </a:r>
            <a:r>
              <a:rPr lang="en-ID" sz="2800" dirty="0">
                <a:hlinkClick r:id="rId3"/>
              </a:rPr>
              <a:t>https://archive.ics.uci.edu</a:t>
            </a:r>
            <a:endParaRPr lang="en-ID" sz="2800" dirty="0"/>
          </a:p>
          <a:p>
            <a:r>
              <a:rPr lang="en-ID" sz="2800" dirty="0"/>
              <a:t>Cari: dataset </a:t>
            </a:r>
            <a:r>
              <a:rPr lang="en-ID" sz="2800" dirty="0" err="1"/>
              <a:t>seperti</a:t>
            </a:r>
            <a:r>
              <a:rPr lang="en-ID" sz="2800" dirty="0"/>
              <a:t> </a:t>
            </a:r>
            <a:r>
              <a:rPr lang="en-ID" sz="2800" b="1" dirty="0"/>
              <a:t>Online Retail</a:t>
            </a:r>
            <a:r>
              <a:rPr lang="en-ID" sz="2800" dirty="0"/>
              <a:t>, </a:t>
            </a:r>
            <a:r>
              <a:rPr lang="en-ID" sz="2800" b="1" dirty="0"/>
              <a:t>Customer </a:t>
            </a:r>
            <a:r>
              <a:rPr lang="en-ID" sz="2800" b="1" dirty="0" err="1"/>
              <a:t>Behavior</a:t>
            </a:r>
            <a:r>
              <a:rPr lang="en-ID" sz="2800" dirty="0"/>
              <a:t>, </a:t>
            </a:r>
            <a:r>
              <a:rPr lang="en-ID" sz="2800" b="1" dirty="0"/>
              <a:t>Sales Data</a:t>
            </a:r>
            <a:r>
              <a:rPr lang="en-ID" sz="2800" dirty="0"/>
              <a:t>.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26DF7-E7EC-7FAE-7E7C-EED527D1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5849892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C3F4-E949-33B0-13AF-88813966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 UAS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D8000-EAE3-F6DE-2450-D92B97B95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Data warehouse</a:t>
            </a:r>
          </a:p>
          <a:p>
            <a:r>
              <a:rPr lang="en-US" sz="2800" dirty="0"/>
              <a:t>Data multidimensional</a:t>
            </a:r>
          </a:p>
          <a:p>
            <a:r>
              <a:rPr lang="en-US" sz="2800" dirty="0"/>
              <a:t>GDSS</a:t>
            </a:r>
          </a:p>
          <a:p>
            <a:r>
              <a:rPr lang="en-US" sz="2800" dirty="0" err="1"/>
              <a:t>Sistem</a:t>
            </a:r>
            <a:r>
              <a:rPr lang="en-US" sz="2800" dirty="0"/>
              <a:t> Informasi Enterprise</a:t>
            </a:r>
          </a:p>
          <a:p>
            <a:r>
              <a:rPr lang="en-US" sz="2800" dirty="0"/>
              <a:t>ERP</a:t>
            </a:r>
          </a:p>
          <a:p>
            <a:r>
              <a:rPr lang="en-US" sz="2800" dirty="0"/>
              <a:t>CRM</a:t>
            </a:r>
          </a:p>
          <a:p>
            <a:r>
              <a:rPr lang="en-US" sz="2800" dirty="0"/>
              <a:t>Tugas </a:t>
            </a:r>
            <a:r>
              <a:rPr lang="en-US" sz="2800" dirty="0" err="1"/>
              <a:t>besar</a:t>
            </a:r>
            <a:r>
              <a:rPr lang="en-US" sz="2800" dirty="0"/>
              <a:t> dengan </a:t>
            </a:r>
            <a:r>
              <a:rPr lang="en-US" sz="2800" dirty="0" err="1"/>
              <a:t>PowerBI</a:t>
            </a:r>
            <a:endParaRPr lang="en-US" sz="2800" dirty="0"/>
          </a:p>
          <a:p>
            <a:r>
              <a:rPr lang="en-US" sz="2800" dirty="0"/>
              <a:t>Praktek/latihan</a:t>
            </a:r>
          </a:p>
          <a:p>
            <a:r>
              <a:rPr lang="en-US" sz="2800" dirty="0"/>
              <a:t>Catatan : open catatan 1 lembar bolak balik</a:t>
            </a:r>
            <a:endParaRPr lang="en-ID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EF13F-63D1-C426-9FB5-4BB77B48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551485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Top Demand Drivers in CRM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51520" y="1235893"/>
            <a:ext cx="8712968" cy="536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/>
              <a:t>Telecommunications – Primary CRM applications include: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Multi-channel contact centers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Business intelligence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Customer data integration and analysis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Web-based billing systems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Marketing automation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Mobile CRM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Banking and Financial Services – Primary CRM applications include: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Profitability analysis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Target marketing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Data mining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Product personalization</a:t>
            </a:r>
            <a:endParaRPr lang="id-ID" sz="1800" dirty="0"/>
          </a:p>
          <a:p>
            <a:r>
              <a:rPr lang="en-US" sz="1800" dirty="0"/>
              <a:t>Retail – Primary CRM applications use e-commerce transaction and point-of-sale data to drive:</a:t>
            </a:r>
          </a:p>
          <a:p>
            <a:pPr lvl="1"/>
            <a:r>
              <a:rPr lang="en-US" sz="1800" dirty="0"/>
              <a:t>One-to-one marketing</a:t>
            </a:r>
          </a:p>
          <a:p>
            <a:pPr lvl="1"/>
            <a:r>
              <a:rPr lang="en-US" sz="1800" dirty="0"/>
              <a:t>Cross selling</a:t>
            </a:r>
          </a:p>
          <a:p>
            <a:pPr lvl="1"/>
            <a:r>
              <a:rPr lang="en-US" sz="1800" dirty="0"/>
              <a:t>Personalized content management and merchandizing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4585652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Defining CRM</a:t>
            </a:r>
            <a:r>
              <a:rPr lang="id-ID" sz="3600" dirty="0"/>
              <a:t> (1)</a:t>
            </a:r>
          </a:p>
        </p:txBody>
      </p:sp>
      <p:pic>
        <p:nvPicPr>
          <p:cNvPr id="5" name="Picture 6" descr="\\Mvs3\clients\Cisco\00-1027 2046\Art\Jpg\Rings_w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68960"/>
            <a:ext cx="4608512" cy="286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1196752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000" dirty="0"/>
              <a:t>CRM is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sz="2000" dirty="0"/>
              <a:t>The approach of identifying, establishing, maintaining, and enhancing lasting relationships with customers.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sz="2000" dirty="0"/>
              <a:t>The formation of </a:t>
            </a:r>
            <a:r>
              <a:rPr lang="tr-TR" sz="2000" i="1" dirty="0"/>
              <a:t>bonds </a:t>
            </a:r>
            <a:r>
              <a:rPr lang="tr-TR" sz="2000" dirty="0"/>
              <a:t>between a company and its customers.</a:t>
            </a:r>
            <a:endParaRPr lang="id-ID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id-ID" sz="2000" dirty="0">
                <a:latin typeface="Arial" pitchFamily="34" charset="0"/>
              </a:rPr>
              <a:t>A</a:t>
            </a:r>
            <a:r>
              <a:rPr lang="en-US" sz="2000" dirty="0">
                <a:latin typeface="Arial" pitchFamily="34" charset="0"/>
              </a:rPr>
              <a:t> business strategy to select and manage customers to optimize long-term value.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tr-TR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288032" y="2996952"/>
            <a:ext cx="3923928" cy="20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51" indent="-285750" algn="just">
              <a:lnSpc>
                <a:spcPct val="93000"/>
              </a:lnSpc>
              <a:buFont typeface="Arial" pitchFamily="34" charset="0"/>
              <a:buChar char="•"/>
              <a:tabLst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704929" algn="l"/>
              </a:tabLst>
            </a:pPr>
            <a:r>
              <a:rPr lang="en-GB" sz="2000" dirty="0"/>
              <a:t>An integrated approach to identifying, acquiring and maintaining customers.</a:t>
            </a:r>
            <a:endParaRPr lang="id-ID" sz="1100" dirty="0"/>
          </a:p>
          <a:p>
            <a:pPr marL="350551" indent="-285750" algn="just">
              <a:lnSpc>
                <a:spcPct val="93000"/>
              </a:lnSpc>
              <a:buFont typeface="Arial" pitchFamily="34" charset="0"/>
              <a:buChar char="•"/>
              <a:tabLst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704929" algn="l"/>
              </a:tabLst>
            </a:pPr>
            <a:r>
              <a:rPr lang="en-GB" sz="2000" dirty="0"/>
              <a:t>Allows companies to coordinate their approach across channels, departments and also geographically.</a:t>
            </a: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85420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Defining CRM</a:t>
            </a:r>
            <a:r>
              <a:rPr lang="id-ID" sz="3600" dirty="0"/>
              <a:t> (2)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19675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id-ID" sz="2000" dirty="0"/>
              <a:t>A</a:t>
            </a:r>
            <a:r>
              <a:rPr lang="en-US" sz="2000" dirty="0"/>
              <a:t>n integrated sales, marketing and service strategy that is based on a timely and accurate information infrastructure and that depends on coordinated enterprise-wide activities</a:t>
            </a:r>
          </a:p>
          <a:p>
            <a:pPr marL="742950" lvl="1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Example: tracking customers interactions with the firm</a:t>
            </a:r>
          </a:p>
          <a:p>
            <a:pPr marL="742950" lvl="1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Customer tracking includes steps in the selling and customer service cycles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78610"/>
            <a:ext cx="5400600" cy="300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747063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>
                <a:solidFill>
                  <a:schemeClr val="tx1"/>
                </a:solidFill>
              </a:rPr>
              <a:t>Traditional Marketing vs CRM</a:t>
            </a:r>
          </a:p>
        </p:txBody>
      </p:sp>
      <p:graphicFrame>
        <p:nvGraphicFramePr>
          <p:cNvPr id="6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0394"/>
              </p:ext>
            </p:extLst>
          </p:nvPr>
        </p:nvGraphicFramePr>
        <p:xfrm>
          <a:off x="252413" y="1491003"/>
          <a:ext cx="8712200" cy="4721544"/>
        </p:xfrm>
        <a:graphic>
          <a:graphicData uri="http://schemas.openxmlformats.org/drawingml/2006/table">
            <a:tbl>
              <a:tblPr/>
              <a:tblGrid>
                <a:gridCol w="4176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5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Traditional Marketing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Goal:</a:t>
                      </a: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Expand customer base, increase market share by mass marketing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Goal:</a:t>
                      </a: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Establish a profitable, long-term, one-to-one relationship with customers; understanding their needs, preferences, expectations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 oriented view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 oriented view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 marketing / mass production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 customization, one-to-one marketing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Standardization of customer needs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Customer-supplier relationship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Transactional relationship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Relational approach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016180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CRM Key Benefits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/>
              <a:t>RNL - 2014</a:t>
            </a:r>
            <a:endParaRPr lang="en-US" altLang="zh-CN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 bwMode="auto"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30188" indent="-230188">
              <a:lnSpc>
                <a:spcPct val="90000"/>
              </a:lnSpc>
            </a:pPr>
            <a:r>
              <a:rPr lang="en-US" sz="2200"/>
              <a:t>Deeper understanding of customers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/>
              <a:t>Increased marketing and selling opportunities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/>
              <a:t>Identifying the most profitable customers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/>
              <a:t>Making it easier for sales and channel partners to sell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/>
              <a:t>Faster response to customer inquiries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/>
              <a:t>Increased efficiency through automation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/>
              <a:t>Receiving customer feedback that leads to new and improved products or services </a:t>
            </a:r>
          </a:p>
          <a:p>
            <a:pPr marL="230188" indent="-230188">
              <a:lnSpc>
                <a:spcPct val="90000"/>
              </a:lnSpc>
            </a:pPr>
            <a:r>
              <a:rPr lang="en-US" sz="2200"/>
              <a:t>Obtaining information that can be shared with business partners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281228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600" dirty="0"/>
              <a:t>T</a:t>
            </a:r>
            <a:r>
              <a:rPr lang="en-US" sz="3600" dirty="0"/>
              <a:t>he </a:t>
            </a:r>
            <a:r>
              <a:rPr lang="id-ID" sz="3600" dirty="0"/>
              <a:t>C</a:t>
            </a:r>
            <a:r>
              <a:rPr lang="en-US" sz="3600" dirty="0" err="1"/>
              <a:t>ustomer</a:t>
            </a:r>
            <a:r>
              <a:rPr lang="en-US" sz="3600" dirty="0"/>
              <a:t> </a:t>
            </a:r>
            <a:r>
              <a:rPr lang="id-ID" sz="3600" dirty="0"/>
              <a:t>L</a:t>
            </a:r>
            <a:r>
              <a:rPr lang="en-US" sz="3600" dirty="0" err="1"/>
              <a:t>ife</a:t>
            </a:r>
            <a:r>
              <a:rPr lang="en-US" sz="3600" dirty="0"/>
              <a:t> </a:t>
            </a:r>
            <a:r>
              <a:rPr lang="id-ID" sz="3600" dirty="0"/>
              <a:t>C</a:t>
            </a:r>
            <a:r>
              <a:rPr lang="en-US" sz="3600" dirty="0" err="1"/>
              <a:t>ycle</a:t>
            </a:r>
            <a:endParaRPr lang="id-ID" sz="3600" dirty="0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959769" y="1595338"/>
            <a:ext cx="4916487" cy="4425950"/>
            <a:chOff x="866" y="761"/>
            <a:chExt cx="3216" cy="3072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586" y="761"/>
              <a:ext cx="1776" cy="1488"/>
            </a:xfrm>
            <a:prstGeom prst="upArrow">
              <a:avLst>
                <a:gd name="adj1" fmla="val 66556"/>
                <a:gd name="adj2" fmla="val 36023"/>
              </a:avLst>
            </a:prstGeom>
            <a:solidFill>
              <a:srgbClr val="29AE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-7357413">
              <a:off x="722" y="2201"/>
              <a:ext cx="1776" cy="1488"/>
            </a:xfrm>
            <a:prstGeom prst="upArrow">
              <a:avLst>
                <a:gd name="adj1" fmla="val 66556"/>
                <a:gd name="adj2" fmla="val 36023"/>
              </a:avLst>
            </a:prstGeom>
            <a:solidFill>
              <a:srgbClr val="29AE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7357413" flipH="1">
              <a:off x="2450" y="2201"/>
              <a:ext cx="1776" cy="1488"/>
            </a:xfrm>
            <a:prstGeom prst="upArrow">
              <a:avLst>
                <a:gd name="adj1" fmla="val 66556"/>
                <a:gd name="adj2" fmla="val 36023"/>
              </a:avLst>
            </a:prstGeom>
            <a:solidFill>
              <a:srgbClr val="29AE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1874" y="2057"/>
              <a:ext cx="1200" cy="912"/>
            </a:xfrm>
            <a:prstGeom prst="ellipse">
              <a:avLst/>
            </a:prstGeom>
            <a:solidFill>
              <a:srgbClr val="29AE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 rot="5043484" flipH="1">
              <a:off x="3002" y="1697"/>
              <a:ext cx="768" cy="720"/>
            </a:xfrm>
            <a:custGeom>
              <a:avLst/>
              <a:gdLst>
                <a:gd name="G0" fmla="+- -428822 0 0"/>
                <a:gd name="G1" fmla="+- -7507238 0 0"/>
                <a:gd name="G2" fmla="+- -428822 0 -7507238"/>
                <a:gd name="G3" fmla="+- 10800 0 0"/>
                <a:gd name="G4" fmla="+- 0 0 -42882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853 0 0"/>
                <a:gd name="G9" fmla="+- 0 0 -7507238"/>
                <a:gd name="G10" fmla="+- 6853 0 2700"/>
                <a:gd name="G11" fmla="cos G10 -428822"/>
                <a:gd name="G12" fmla="sin G10 -428822"/>
                <a:gd name="G13" fmla="cos 13500 -428822"/>
                <a:gd name="G14" fmla="sin 13500 -428822"/>
                <a:gd name="G15" fmla="+- G11 10800 0"/>
                <a:gd name="G16" fmla="+- G12 10800 0"/>
                <a:gd name="G17" fmla="+- G13 10800 0"/>
                <a:gd name="G18" fmla="+- G14 10800 0"/>
                <a:gd name="G19" fmla="*/ 6853 1 2"/>
                <a:gd name="G20" fmla="+- G19 5400 0"/>
                <a:gd name="G21" fmla="cos G20 -428822"/>
                <a:gd name="G22" fmla="sin G20 -428822"/>
                <a:gd name="G23" fmla="+- G21 10800 0"/>
                <a:gd name="G24" fmla="+- G12 G23 G22"/>
                <a:gd name="G25" fmla="+- G22 G23 G11"/>
                <a:gd name="G26" fmla="cos 10800 -428822"/>
                <a:gd name="G27" fmla="sin 10800 -428822"/>
                <a:gd name="G28" fmla="cos 6853 -428822"/>
                <a:gd name="G29" fmla="sin 6853 -42882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507238"/>
                <a:gd name="G36" fmla="sin G34 -7507238"/>
                <a:gd name="G37" fmla="+/ -7507238 -42882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853 G39"/>
                <a:gd name="G43" fmla="sin 685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110 w 21600"/>
                <a:gd name="T5" fmla="*/ 1395 h 21600"/>
                <a:gd name="T6" fmla="*/ 7132 w 21600"/>
                <a:gd name="T7" fmla="*/ 2771 h 21600"/>
                <a:gd name="T8" fmla="*/ 14169 w 21600"/>
                <a:gd name="T9" fmla="*/ 4832 h 21600"/>
                <a:gd name="T10" fmla="*/ 24212 w 21600"/>
                <a:gd name="T11" fmla="*/ 9261 h 21600"/>
                <a:gd name="T12" fmla="*/ 20101 w 21600"/>
                <a:gd name="T13" fmla="*/ 14438 h 21600"/>
                <a:gd name="T14" fmla="*/ 14925 w 21600"/>
                <a:gd name="T15" fmla="*/ 1032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608" y="10019"/>
                  </a:moveTo>
                  <a:cubicBezTo>
                    <a:pt x="17211" y="6559"/>
                    <a:pt x="14282" y="3947"/>
                    <a:pt x="10800" y="3947"/>
                  </a:cubicBezTo>
                  <a:cubicBezTo>
                    <a:pt x="9817" y="3946"/>
                    <a:pt x="8846" y="4158"/>
                    <a:pt x="7952" y="4566"/>
                  </a:cubicBezTo>
                  <a:lnTo>
                    <a:pt x="6312" y="976"/>
                  </a:lnTo>
                  <a:cubicBezTo>
                    <a:pt x="7721" y="333"/>
                    <a:pt x="9251" y="-1"/>
                    <a:pt x="10800" y="0"/>
                  </a:cubicBezTo>
                  <a:cubicBezTo>
                    <a:pt x="16288" y="0"/>
                    <a:pt x="20904" y="4116"/>
                    <a:pt x="21529" y="9569"/>
                  </a:cubicBezTo>
                  <a:lnTo>
                    <a:pt x="24212" y="9261"/>
                  </a:lnTo>
                  <a:lnTo>
                    <a:pt x="20101" y="14438"/>
                  </a:lnTo>
                  <a:lnTo>
                    <a:pt x="14925" y="10326"/>
                  </a:lnTo>
                  <a:lnTo>
                    <a:pt x="17608" y="1001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 rot="20254597" flipH="1">
              <a:off x="1346" y="1625"/>
              <a:ext cx="768" cy="720"/>
            </a:xfrm>
            <a:custGeom>
              <a:avLst/>
              <a:gdLst>
                <a:gd name="G0" fmla="+- -428822 0 0"/>
                <a:gd name="G1" fmla="+- -7507238 0 0"/>
                <a:gd name="G2" fmla="+- -428822 0 -7507238"/>
                <a:gd name="G3" fmla="+- 10800 0 0"/>
                <a:gd name="G4" fmla="+- 0 0 -42882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853 0 0"/>
                <a:gd name="G9" fmla="+- 0 0 -7507238"/>
                <a:gd name="G10" fmla="+- 6853 0 2700"/>
                <a:gd name="G11" fmla="cos G10 -428822"/>
                <a:gd name="G12" fmla="sin G10 -428822"/>
                <a:gd name="G13" fmla="cos 13500 -428822"/>
                <a:gd name="G14" fmla="sin 13500 -428822"/>
                <a:gd name="G15" fmla="+- G11 10800 0"/>
                <a:gd name="G16" fmla="+- G12 10800 0"/>
                <a:gd name="G17" fmla="+- G13 10800 0"/>
                <a:gd name="G18" fmla="+- G14 10800 0"/>
                <a:gd name="G19" fmla="*/ 6853 1 2"/>
                <a:gd name="G20" fmla="+- G19 5400 0"/>
                <a:gd name="G21" fmla="cos G20 -428822"/>
                <a:gd name="G22" fmla="sin G20 -428822"/>
                <a:gd name="G23" fmla="+- G21 10800 0"/>
                <a:gd name="G24" fmla="+- G12 G23 G22"/>
                <a:gd name="G25" fmla="+- G22 G23 G11"/>
                <a:gd name="G26" fmla="cos 10800 -428822"/>
                <a:gd name="G27" fmla="sin 10800 -428822"/>
                <a:gd name="G28" fmla="cos 6853 -428822"/>
                <a:gd name="G29" fmla="sin 6853 -42882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507238"/>
                <a:gd name="G36" fmla="sin G34 -7507238"/>
                <a:gd name="G37" fmla="+/ -7507238 -42882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853 G39"/>
                <a:gd name="G43" fmla="sin 685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110 w 21600"/>
                <a:gd name="T5" fmla="*/ 1395 h 21600"/>
                <a:gd name="T6" fmla="*/ 7132 w 21600"/>
                <a:gd name="T7" fmla="*/ 2771 h 21600"/>
                <a:gd name="T8" fmla="*/ 14169 w 21600"/>
                <a:gd name="T9" fmla="*/ 4832 h 21600"/>
                <a:gd name="T10" fmla="*/ 24212 w 21600"/>
                <a:gd name="T11" fmla="*/ 9261 h 21600"/>
                <a:gd name="T12" fmla="*/ 20101 w 21600"/>
                <a:gd name="T13" fmla="*/ 14438 h 21600"/>
                <a:gd name="T14" fmla="*/ 14925 w 21600"/>
                <a:gd name="T15" fmla="*/ 1032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608" y="10019"/>
                  </a:moveTo>
                  <a:cubicBezTo>
                    <a:pt x="17211" y="6559"/>
                    <a:pt x="14282" y="3947"/>
                    <a:pt x="10800" y="3947"/>
                  </a:cubicBezTo>
                  <a:cubicBezTo>
                    <a:pt x="9817" y="3946"/>
                    <a:pt x="8846" y="4158"/>
                    <a:pt x="7952" y="4566"/>
                  </a:cubicBezTo>
                  <a:lnTo>
                    <a:pt x="6312" y="976"/>
                  </a:lnTo>
                  <a:cubicBezTo>
                    <a:pt x="7721" y="333"/>
                    <a:pt x="9251" y="-1"/>
                    <a:pt x="10800" y="0"/>
                  </a:cubicBezTo>
                  <a:cubicBezTo>
                    <a:pt x="16288" y="0"/>
                    <a:pt x="20904" y="4116"/>
                    <a:pt x="21529" y="9569"/>
                  </a:cubicBezTo>
                  <a:lnTo>
                    <a:pt x="24212" y="9261"/>
                  </a:lnTo>
                  <a:lnTo>
                    <a:pt x="20101" y="14438"/>
                  </a:lnTo>
                  <a:lnTo>
                    <a:pt x="14925" y="10326"/>
                  </a:lnTo>
                  <a:lnTo>
                    <a:pt x="17608" y="1001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 rot="13101183" flipH="1">
              <a:off x="2114" y="2969"/>
              <a:ext cx="768" cy="720"/>
            </a:xfrm>
            <a:custGeom>
              <a:avLst/>
              <a:gdLst>
                <a:gd name="G0" fmla="+- -428822 0 0"/>
                <a:gd name="G1" fmla="+- -7507238 0 0"/>
                <a:gd name="G2" fmla="+- -428822 0 -7507238"/>
                <a:gd name="G3" fmla="+- 10800 0 0"/>
                <a:gd name="G4" fmla="+- 0 0 -42882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853 0 0"/>
                <a:gd name="G9" fmla="+- 0 0 -7507238"/>
                <a:gd name="G10" fmla="+- 6853 0 2700"/>
                <a:gd name="G11" fmla="cos G10 -428822"/>
                <a:gd name="G12" fmla="sin G10 -428822"/>
                <a:gd name="G13" fmla="cos 13500 -428822"/>
                <a:gd name="G14" fmla="sin 13500 -428822"/>
                <a:gd name="G15" fmla="+- G11 10800 0"/>
                <a:gd name="G16" fmla="+- G12 10800 0"/>
                <a:gd name="G17" fmla="+- G13 10800 0"/>
                <a:gd name="G18" fmla="+- G14 10800 0"/>
                <a:gd name="G19" fmla="*/ 6853 1 2"/>
                <a:gd name="G20" fmla="+- G19 5400 0"/>
                <a:gd name="G21" fmla="cos G20 -428822"/>
                <a:gd name="G22" fmla="sin G20 -428822"/>
                <a:gd name="G23" fmla="+- G21 10800 0"/>
                <a:gd name="G24" fmla="+- G12 G23 G22"/>
                <a:gd name="G25" fmla="+- G22 G23 G11"/>
                <a:gd name="G26" fmla="cos 10800 -428822"/>
                <a:gd name="G27" fmla="sin 10800 -428822"/>
                <a:gd name="G28" fmla="cos 6853 -428822"/>
                <a:gd name="G29" fmla="sin 6853 -42882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507238"/>
                <a:gd name="G36" fmla="sin G34 -7507238"/>
                <a:gd name="G37" fmla="+/ -7507238 -42882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853 G39"/>
                <a:gd name="G43" fmla="sin 685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110 w 21600"/>
                <a:gd name="T5" fmla="*/ 1395 h 21600"/>
                <a:gd name="T6" fmla="*/ 7132 w 21600"/>
                <a:gd name="T7" fmla="*/ 2771 h 21600"/>
                <a:gd name="T8" fmla="*/ 14169 w 21600"/>
                <a:gd name="T9" fmla="*/ 4832 h 21600"/>
                <a:gd name="T10" fmla="*/ 24212 w 21600"/>
                <a:gd name="T11" fmla="*/ 9261 h 21600"/>
                <a:gd name="T12" fmla="*/ 20101 w 21600"/>
                <a:gd name="T13" fmla="*/ 14438 h 21600"/>
                <a:gd name="T14" fmla="*/ 14925 w 21600"/>
                <a:gd name="T15" fmla="*/ 1032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608" y="10019"/>
                  </a:moveTo>
                  <a:cubicBezTo>
                    <a:pt x="17211" y="6559"/>
                    <a:pt x="14282" y="3947"/>
                    <a:pt x="10800" y="3947"/>
                  </a:cubicBezTo>
                  <a:cubicBezTo>
                    <a:pt x="9817" y="3946"/>
                    <a:pt x="8846" y="4158"/>
                    <a:pt x="7952" y="4566"/>
                  </a:cubicBezTo>
                  <a:lnTo>
                    <a:pt x="6312" y="976"/>
                  </a:lnTo>
                  <a:cubicBezTo>
                    <a:pt x="7721" y="333"/>
                    <a:pt x="9251" y="-1"/>
                    <a:pt x="10800" y="0"/>
                  </a:cubicBezTo>
                  <a:cubicBezTo>
                    <a:pt x="16288" y="0"/>
                    <a:pt x="20904" y="4116"/>
                    <a:pt x="21529" y="9569"/>
                  </a:cubicBezTo>
                  <a:lnTo>
                    <a:pt x="24212" y="9261"/>
                  </a:lnTo>
                  <a:lnTo>
                    <a:pt x="20101" y="14438"/>
                  </a:lnTo>
                  <a:lnTo>
                    <a:pt x="14925" y="10326"/>
                  </a:lnTo>
                  <a:lnTo>
                    <a:pt x="17608" y="1001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066" y="1433"/>
              <a:ext cx="912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5888" indent="-11588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  <a:latin typeface="Arial" pitchFamily="34" charset="0"/>
                </a:rPr>
                <a:t>Differentiation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Innovation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Convenience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970" y="1097"/>
              <a:ext cx="1008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Acquire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 rot="3383523">
              <a:off x="855" y="3019"/>
              <a:ext cx="100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Enhance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 rot="-3563824">
              <a:off x="3076" y="2969"/>
              <a:ext cx="100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Retain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346" y="2537"/>
              <a:ext cx="1152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5888" indent="-11588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  <a:latin typeface="Arial" pitchFamily="34" charset="0"/>
                </a:rPr>
                <a:t>Bundling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Reduce Cost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Customer Service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690" y="2537"/>
              <a:ext cx="1152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5888" indent="-11588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0">
                  <a:solidFill>
                    <a:schemeClr val="bg1"/>
                  </a:solidFill>
                  <a:latin typeface="Arial" pitchFamily="34" charset="0"/>
                </a:rPr>
                <a:t>Adaptability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Listening</a:t>
              </a:r>
            </a:p>
            <a:p>
              <a:pPr>
                <a:buFontTx/>
                <a:buChar char="•"/>
              </a:pPr>
              <a:r>
                <a:rPr lang="en-US" sz="1400" b="0" i="0">
                  <a:solidFill>
                    <a:schemeClr val="bg1"/>
                  </a:solidFill>
                  <a:latin typeface="Arial" pitchFamily="34" charset="0"/>
                </a:rPr>
                <a:t>New Products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159591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Framework for CRM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/>
              <a:t>RNL - 2014</a:t>
            </a:r>
            <a:endParaRPr lang="en-US" altLang="zh-CN" dirty="0"/>
          </a:p>
        </p:txBody>
      </p:sp>
      <p:sp>
        <p:nvSpPr>
          <p:cNvPr id="2" name="Rectangle 1"/>
          <p:cNvSpPr/>
          <p:nvPr/>
        </p:nvSpPr>
        <p:spPr>
          <a:xfrm>
            <a:off x="539552" y="141277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Identify prospects and customers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Differentiate customers by needs and value to company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Interact to improve knowledge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Customize for each customer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148072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0407_2">
  <a:themeElements>
    <a:clrScheme name="0407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407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407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0407_2</Template>
  <TotalTime>1042</TotalTime>
  <Words>1366</Words>
  <Application>Microsoft Office PowerPoint</Application>
  <PresentationFormat>On-screen Show (4:3)</PresentationFormat>
  <Paragraphs>250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Monotype Sorts</vt:lpstr>
      <vt:lpstr>StarSymbol</vt:lpstr>
      <vt:lpstr>Tahoma</vt:lpstr>
      <vt:lpstr>0407_2</vt:lpstr>
      <vt:lpstr>PowerPoint Presentation</vt:lpstr>
      <vt:lpstr>The Basics of CRM</vt:lpstr>
      <vt:lpstr>Top Demand Drivers in CRM</vt:lpstr>
      <vt:lpstr>Defining CRM (1)</vt:lpstr>
      <vt:lpstr>Defining CRM (2)</vt:lpstr>
      <vt:lpstr>Traditional Marketing vs CRM</vt:lpstr>
      <vt:lpstr>CRM Key Benefits</vt:lpstr>
      <vt:lpstr>The Customer Life Cycle</vt:lpstr>
      <vt:lpstr>Framework for CRM</vt:lpstr>
      <vt:lpstr>The New CRM Architecture: Organizing around the Customer</vt:lpstr>
      <vt:lpstr>Features of the New CRM Architecture</vt:lpstr>
      <vt:lpstr>The Relationship Between Operational CRM and Analytical CRM</vt:lpstr>
      <vt:lpstr>The Players</vt:lpstr>
      <vt:lpstr>Studi kasus</vt:lpstr>
      <vt:lpstr>tujuan</vt:lpstr>
      <vt:lpstr>dataset</vt:lpstr>
      <vt:lpstr>analisis</vt:lpstr>
      <vt:lpstr>insight</vt:lpstr>
      <vt:lpstr>Link dataset (latihan)</vt:lpstr>
      <vt:lpstr>Dataset (latihan)</vt:lpstr>
      <vt:lpstr>Materi UAS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riani</dc:creator>
  <cp:lastModifiedBy>sularso</cp:lastModifiedBy>
  <cp:revision>161</cp:revision>
  <dcterms:created xsi:type="dcterms:W3CDTF">2014-03-09T12:38:37Z</dcterms:created>
  <dcterms:modified xsi:type="dcterms:W3CDTF">2025-07-02T03:15:04Z</dcterms:modified>
</cp:coreProperties>
</file>